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4"/>
  </p:sldMasterIdLst>
  <p:notesMasterIdLst>
    <p:notesMasterId r:id="rId20"/>
  </p:notesMasterIdLst>
  <p:handoutMasterIdLst>
    <p:handoutMasterId r:id="rId21"/>
  </p:handoutMasterIdLst>
  <p:sldIdLst>
    <p:sldId id="2147483590" r:id="rId5"/>
    <p:sldId id="2147483627" r:id="rId6"/>
    <p:sldId id="2147483616" r:id="rId7"/>
    <p:sldId id="2147483617" r:id="rId8"/>
    <p:sldId id="2147483618" r:id="rId9"/>
    <p:sldId id="2147483619" r:id="rId10"/>
    <p:sldId id="2147483620" r:id="rId11"/>
    <p:sldId id="2147483628" r:id="rId12"/>
    <p:sldId id="2147483629" r:id="rId13"/>
    <p:sldId id="2147483622" r:id="rId14"/>
    <p:sldId id="2147483623" r:id="rId15"/>
    <p:sldId id="2147483624" r:id="rId16"/>
    <p:sldId id="2147483625" r:id="rId17"/>
    <p:sldId id="2147483626" r:id="rId18"/>
    <p:sldId id="2147483613" r:id="rId19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784B01-C460-247D-6FBA-F8F07795C065}" name="Megha Deshpande" initials="MD" userId="Megha Deshpande" providerId="None"/>
  <p188:author id="{F1D8C306-5720-B82D-A487-EE201AC4E023}" name="Ashley Cluskey-Gallagher" initials="ACG" userId="Ashley Cluskey-Gallagher" providerId="None"/>
  <p188:author id="{718B6D1A-A325-7CF2-ED8A-B082B171FA4E}" name="Ribeiro, Joao" initials="JR" userId="S::Joao.Ribeiro@vishay.com::5baaf475-d005-4f55-a62e-8d6d623704ce" providerId="AD"/>
  <p188:author id="{1B84466B-79E5-E2F2-BC01-A773699EF88F}" name="Vallino, Corrado" initials="CV" userId="S::Corrado.Vallino@vishay.com::05da245f-cc17-4818-9e7f-4441d0e7c376" providerId="AD"/>
  <p188:author id="{58E1E06F-A9A4-00D8-376F-448519699921}" name="Krouse, Michael" initials="MK" userId="S::Michael.Krouse@vishay.com::cd1d7928-c46d-4965-9c71-3023fad47c70" providerId="AD"/>
  <p188:author id="{4E51B774-2CAB-823D-C65A-91EFC4000032}" name="Deshpande, Megha" initials="MD" userId="S::Megha.Deshpande@vishay.com::49b1805a-2221-40dd-bffc-dcb7bc7da11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rron, Kathleen" initials="HK" lastIdx="1" clrIdx="0">
    <p:extLst>
      <p:ext uri="{19B8F6BF-5375-455C-9EA6-DF929625EA0E}">
        <p15:presenceInfo xmlns:p15="http://schemas.microsoft.com/office/powerpoint/2012/main" userId="S-1-5-21-1875188068-1676302758-725098793-152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693"/>
    <a:srgbClr val="0081C6"/>
    <a:srgbClr val="0480C4"/>
    <a:srgbClr val="000000"/>
    <a:srgbClr val="767676"/>
    <a:srgbClr val="3C6492"/>
    <a:srgbClr val="215678"/>
    <a:srgbClr val="EDF2F3"/>
    <a:srgbClr val="8CD6D6"/>
    <a:srgbClr val="EE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8"/>
    <p:restoredTop sz="88797"/>
  </p:normalViewPr>
  <p:slideViewPr>
    <p:cSldViewPr snapToGrid="0">
      <p:cViewPr varScale="1">
        <p:scale>
          <a:sx n="56" d="100"/>
          <a:sy n="56" d="100"/>
        </p:scale>
        <p:origin x="9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6" d="100"/>
          <a:sy n="146" d="100"/>
        </p:scale>
        <p:origin x="27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BFFC1D-17F4-59A4-9190-15C67A25F6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996F3B-EFBB-8FA1-EF50-B9A62CBBD4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C10EB-461C-0F4D-9058-A1954E82671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F98298-A755-F9A2-347C-77400E71CD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9ADCA-9796-E03D-8545-09652C7EE4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A5750-544B-F34C-8ECD-780E49833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55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126555"/>
          </a:xfrm>
          <a:prstGeom prst="rect">
            <a:avLst/>
          </a:prstGeom>
        </p:spPr>
        <p:txBody>
          <a:bodyPr vert="horz" lIns="189061" tIns="94531" rIns="189061" bIns="94531" rtlCol="0"/>
          <a:lstStyle>
            <a:lvl1pPr algn="l">
              <a:defRPr sz="25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126555"/>
          </a:xfrm>
          <a:prstGeom prst="rect">
            <a:avLst/>
          </a:prstGeom>
        </p:spPr>
        <p:txBody>
          <a:bodyPr vert="horz" lIns="189061" tIns="94531" rIns="189061" bIns="94531" rtlCol="0"/>
          <a:lstStyle>
            <a:lvl1pPr algn="r">
              <a:defRPr sz="2500"/>
            </a:lvl1pPr>
          </a:lstStyle>
          <a:p>
            <a:fld id="{C834BEB0-CA1A-4062-92B5-7556BB01EB0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4046200" y="7789863"/>
            <a:ext cx="37388800" cy="21031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89061" tIns="94531" rIns="189061" bIns="945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29988933"/>
            <a:ext cx="7437120" cy="24536400"/>
          </a:xfrm>
          <a:prstGeom prst="rect">
            <a:avLst/>
          </a:prstGeom>
        </p:spPr>
        <p:txBody>
          <a:bodyPr vert="horz" lIns="189061" tIns="94531" rIns="189061" bIns="945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9188122"/>
            <a:ext cx="4028440" cy="3126548"/>
          </a:xfrm>
          <a:prstGeom prst="rect">
            <a:avLst/>
          </a:prstGeom>
        </p:spPr>
        <p:txBody>
          <a:bodyPr vert="horz" lIns="189061" tIns="94531" rIns="189061" bIns="94531" rtlCol="0" anchor="b"/>
          <a:lstStyle>
            <a:lvl1pPr algn="l">
              <a:defRPr sz="25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59188122"/>
            <a:ext cx="4028440" cy="3126548"/>
          </a:xfrm>
          <a:prstGeom prst="rect">
            <a:avLst/>
          </a:prstGeom>
        </p:spPr>
        <p:txBody>
          <a:bodyPr vert="horz" lIns="189061" tIns="94531" rIns="189061" bIns="94531" rtlCol="0" anchor="b"/>
          <a:lstStyle>
            <a:lvl1pPr algn="r">
              <a:defRPr sz="2500"/>
            </a:lvl1pPr>
          </a:lstStyle>
          <a:p>
            <a:fld id="{B8F2BB90-3E14-48AB-B88D-C1D0D861E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34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2BB90-3E14-48AB-B88D-C1D0D861EA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1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2BB90-3E14-48AB-B88D-C1D0D861EA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2BB90-3E14-48AB-B88D-C1D0D861EA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9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Application focus; Choose from already characterized parts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63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2BB90-3E14-48AB-B88D-C1D0D861EA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14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DE0FCFC-C04A-2BE4-C588-959C4780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267" y="2052361"/>
            <a:ext cx="9403976" cy="19054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26AC181-13B7-94C3-00CB-8D31F83007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3267" y="4600150"/>
            <a:ext cx="9403976" cy="13214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8EB1C7-770A-956C-2A70-D8F9D8989AD0}"/>
              </a:ext>
            </a:extLst>
          </p:cNvPr>
          <p:cNvCxnSpPr>
            <a:cxnSpLocks/>
          </p:cNvCxnSpPr>
          <p:nvPr userDrawn="1"/>
        </p:nvCxnSpPr>
        <p:spPr>
          <a:xfrm>
            <a:off x="613267" y="4441575"/>
            <a:ext cx="975503" cy="0"/>
          </a:xfrm>
          <a:prstGeom prst="line">
            <a:avLst/>
          </a:prstGeom>
          <a:ln w="317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191CCDD7-E9CC-C3A6-9AF5-289FB644FC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95F4A78-A6C1-09E8-23B6-869651620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489698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0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A737-62D2-B74C-80AF-B56866C3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6"/>
            <a:ext cx="10460663" cy="80151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80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5037A-E0CB-2446-97AE-5C5F1369C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3" y="1815151"/>
            <a:ext cx="10460229" cy="462447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accent3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accent3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accent3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accent3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accent3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6373D7-D44C-AE42-99D0-B60D9A1C2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513144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F564A6-A6F9-5C4F-AEEF-4D2D54450F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CD5E642-0A0F-584D-ADCF-DDA3DCFE5E6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3453" y="1153985"/>
            <a:ext cx="10460229" cy="483000"/>
          </a:xfrm>
        </p:spPr>
        <p:txBody>
          <a:bodyPr anchor="ctr">
            <a:noAutofit/>
          </a:bodyPr>
          <a:lstStyle>
            <a:lvl1pPr marL="0" indent="0">
              <a:buNone/>
              <a:tabLst>
                <a:tab pos="2222500" algn="l"/>
              </a:tabLst>
              <a:defRPr sz="2200" b="1">
                <a:solidFill>
                  <a:srgbClr val="0081C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744DFE-8325-5A99-F692-213E7A587A1B}"/>
              </a:ext>
            </a:extLst>
          </p:cNvPr>
          <p:cNvSpPr/>
          <p:nvPr userDrawn="1"/>
        </p:nvSpPr>
        <p:spPr>
          <a:xfrm>
            <a:off x="11561318" y="0"/>
            <a:ext cx="6410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39CA2-3F27-E818-D584-0BB0FB728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4079" y="365125"/>
            <a:ext cx="515501" cy="392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F0B69D-8575-D95F-2818-490F99D0E7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8878" y="1578161"/>
            <a:ext cx="1205900" cy="11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6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6373D7-D44C-AE42-99D0-B60D9A1C2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489698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F564A6-A6F9-5C4F-AEEF-4D2D54450F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  VISHAY INTERTECHNOLOGY, INC. ALL RIGHTS RESERVED.</a:t>
            </a: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9C0A51A-7A1C-6C46-8CF9-B52F2A00F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3" y="1269966"/>
            <a:ext cx="10460663" cy="516965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accent3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accent3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accent3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accent3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accent3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E83077-712E-4E4D-A08F-BBCE5D5DB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6"/>
            <a:ext cx="10460663" cy="80151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80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F0416C-CEDE-DC63-E814-F1298675B51A}"/>
              </a:ext>
            </a:extLst>
          </p:cNvPr>
          <p:cNvSpPr/>
          <p:nvPr userDrawn="1"/>
        </p:nvSpPr>
        <p:spPr>
          <a:xfrm>
            <a:off x="11561318" y="0"/>
            <a:ext cx="6410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089BE-437B-925E-2C64-B7AD03966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4079" y="365125"/>
            <a:ext cx="515501" cy="392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FA1ABF-A201-108B-B166-6AD13D7729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8878" y="1578161"/>
            <a:ext cx="1205900" cy="11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1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A737-62D2-B74C-80AF-B56866C3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6"/>
            <a:ext cx="10460663" cy="80151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80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6373D7-D44C-AE42-99D0-B60D9A1C2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513144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F564A6-A6F9-5C4F-AEEF-4D2D54450F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CD5E642-0A0F-584D-ADCF-DDA3DCFE5E6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3453" y="1153985"/>
            <a:ext cx="10460229" cy="483000"/>
          </a:xfrm>
        </p:spPr>
        <p:txBody>
          <a:bodyPr anchor="ctr">
            <a:noAutofit/>
          </a:bodyPr>
          <a:lstStyle>
            <a:lvl1pPr marL="0" indent="0">
              <a:buNone/>
              <a:tabLst>
                <a:tab pos="2222500" algn="l"/>
              </a:tabLst>
              <a:defRPr sz="2200" b="1">
                <a:solidFill>
                  <a:srgbClr val="0081C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744DFE-8325-5A99-F692-213E7A587A1B}"/>
              </a:ext>
            </a:extLst>
          </p:cNvPr>
          <p:cNvSpPr/>
          <p:nvPr userDrawn="1"/>
        </p:nvSpPr>
        <p:spPr>
          <a:xfrm>
            <a:off x="11561318" y="0"/>
            <a:ext cx="6410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39CA2-3F27-E818-D584-0BB0FB728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4079" y="365125"/>
            <a:ext cx="515501" cy="3925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F0B69D-8575-D95F-2818-490F99D0E7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8878" y="1578161"/>
            <a:ext cx="1205900" cy="11764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A64CAA-B2FC-7A34-BB81-11DD17E6876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453" y="1804530"/>
            <a:ext cx="5119993" cy="463509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AA5A83-7416-54F9-4535-5ABE537AD32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63030" y="1804530"/>
            <a:ext cx="5119993" cy="463509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7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6373D7-D44C-AE42-99D0-B60D9A1C2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489698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F564A6-A6F9-5C4F-AEEF-4D2D54450F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  VISHAY INTERTECHNOLOGY, INC. ALL RIGHTS RESERVED.</a:t>
            </a: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E83077-712E-4E4D-A08F-BBCE5D5DB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6"/>
            <a:ext cx="10460663" cy="80151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80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F0416C-CEDE-DC63-E814-F1298675B51A}"/>
              </a:ext>
            </a:extLst>
          </p:cNvPr>
          <p:cNvSpPr/>
          <p:nvPr userDrawn="1"/>
        </p:nvSpPr>
        <p:spPr>
          <a:xfrm>
            <a:off x="11561318" y="0"/>
            <a:ext cx="6410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089BE-437B-925E-2C64-B7AD03966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4079" y="365125"/>
            <a:ext cx="515501" cy="392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FA1ABF-A201-108B-B166-6AD13D7729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8878" y="1578161"/>
            <a:ext cx="1205900" cy="117648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334BDD7-BD53-33E7-4B42-B7AF9B4FD2F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453" y="1232452"/>
            <a:ext cx="5119993" cy="520717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656CA8-DE57-D6C7-6498-625377DE2E9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63030" y="1232452"/>
            <a:ext cx="5119993" cy="520717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8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CB8E9E45-0567-38CB-8B2F-A296C257AD6D}"/>
              </a:ext>
            </a:extLst>
          </p:cNvPr>
          <p:cNvSpPr/>
          <p:nvPr userDrawn="1"/>
        </p:nvSpPr>
        <p:spPr>
          <a:xfrm>
            <a:off x="0" y="0"/>
            <a:ext cx="6477097" cy="6858000"/>
          </a:xfrm>
          <a:custGeom>
            <a:avLst/>
            <a:gdLst>
              <a:gd name="connsiteX0" fmla="*/ 0 w 6477097"/>
              <a:gd name="connsiteY0" fmla="*/ 0 h 6858000"/>
              <a:gd name="connsiteX1" fmla="*/ 1847615 w 6477097"/>
              <a:gd name="connsiteY1" fmla="*/ 0 h 6858000"/>
              <a:gd name="connsiteX2" fmla="*/ 1855694 w 6477097"/>
              <a:gd name="connsiteY2" fmla="*/ 0 h 6858000"/>
              <a:gd name="connsiteX3" fmla="*/ 1855694 w 6477097"/>
              <a:gd name="connsiteY3" fmla="*/ 11968 h 6858000"/>
              <a:gd name="connsiteX4" fmla="*/ 6477097 w 6477097"/>
              <a:gd name="connsiteY4" fmla="*/ 6858000 h 6858000"/>
              <a:gd name="connsiteX5" fmla="*/ 1855694 w 6477097"/>
              <a:gd name="connsiteY5" fmla="*/ 6858000 h 6858000"/>
              <a:gd name="connsiteX6" fmla="*/ 1847615 w 6477097"/>
              <a:gd name="connsiteY6" fmla="*/ 6858000 h 6858000"/>
              <a:gd name="connsiteX7" fmla="*/ 0 w 647709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77097" h="6858000">
                <a:moveTo>
                  <a:pt x="0" y="0"/>
                </a:moveTo>
                <a:lnTo>
                  <a:pt x="1847615" y="0"/>
                </a:lnTo>
                <a:lnTo>
                  <a:pt x="1855694" y="0"/>
                </a:lnTo>
                <a:lnTo>
                  <a:pt x="1855694" y="11968"/>
                </a:lnTo>
                <a:lnTo>
                  <a:pt x="6477097" y="6858000"/>
                </a:lnTo>
                <a:lnTo>
                  <a:pt x="1855694" y="6858000"/>
                </a:lnTo>
                <a:lnTo>
                  <a:pt x="184761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BC7DDE4-0A5B-DB92-E824-CB2FC8C40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6500" y="326753"/>
            <a:ext cx="7608889" cy="1229302"/>
          </a:xfrm>
        </p:spPr>
        <p:txBody>
          <a:bodyPr anchor="b">
            <a:normAutofit/>
          </a:bodyPr>
          <a:lstStyle>
            <a:lvl1pPr algn="r">
              <a:defRPr sz="4400" b="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240D596-4188-A9C9-7ED5-07E0E57D956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759200" y="1657655"/>
            <a:ext cx="7596190" cy="335395"/>
          </a:xfrm>
        </p:spPr>
        <p:txBody>
          <a:bodyPr anchor="t">
            <a:normAutofit/>
          </a:bodyPr>
          <a:lstStyle>
            <a:lvl1pPr marL="0" indent="0" algn="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update subtitle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5442FF-4E3B-9A7C-83A9-76DF7565B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087" y="935646"/>
            <a:ext cx="1141608" cy="105131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4EDAB69-9FC1-8866-5163-F86C24BB0FE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59111F-B185-80C5-6623-F5429A2F9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489698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4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and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D5C2-80E2-3403-DD99-E003D4291F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7777" y="2243577"/>
            <a:ext cx="3414531" cy="2766575"/>
          </a:xfrm>
        </p:spPr>
        <p:txBody>
          <a:bodyPr anchor="b">
            <a:normAutofit/>
          </a:bodyPr>
          <a:lstStyle>
            <a:lvl1pPr algn="r">
              <a:defRPr sz="4000" b="0">
                <a:solidFill>
                  <a:srgbClr val="215678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FAA0104-1F2E-140E-518A-70C355C9F0E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331090" y="5176072"/>
            <a:ext cx="3831218" cy="66194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Heading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E82C9D-180B-4607-294A-B8E4833F5551}"/>
              </a:ext>
            </a:extLst>
          </p:cNvPr>
          <p:cNvCxnSpPr/>
          <p:nvPr userDrawn="1"/>
        </p:nvCxnSpPr>
        <p:spPr>
          <a:xfrm>
            <a:off x="5764193" y="625033"/>
            <a:ext cx="0" cy="5752618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37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martArt Placeholder 35">
            <a:extLst>
              <a:ext uri="{FF2B5EF4-FFF2-40B4-BE49-F238E27FC236}">
                <a16:creationId xmlns:a16="http://schemas.microsoft.com/office/drawing/2014/main" id="{6E49D780-3CE1-A8FA-716F-8A14DB857562}"/>
              </a:ext>
            </a:extLst>
          </p:cNvPr>
          <p:cNvSpPr>
            <a:spLocks noGrp="1" noChangeAspect="1"/>
          </p:cNvSpPr>
          <p:nvPr>
            <p:ph type="dgm" sz="quarter" idx="24" hasCustomPrompt="1"/>
          </p:nvPr>
        </p:nvSpPr>
        <p:spPr>
          <a:xfrm>
            <a:off x="6348653" y="1209892"/>
            <a:ext cx="1010607" cy="10067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txBody>
          <a:bodyPr anchor="b">
            <a:noAutofit/>
          </a:bodyPr>
          <a:lstStyle>
            <a:lvl1pPr marL="0" indent="0" algn="r">
              <a:buNone/>
              <a:defRPr sz="900"/>
            </a:lvl1pPr>
          </a:lstStyle>
          <a:p>
            <a:r>
              <a:rPr lang="en-US" dirty="0"/>
              <a:t>Click to change color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14308DF-AF70-BFD5-F03D-DCE9FC238A52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465061" y="1393233"/>
            <a:ext cx="730992" cy="64008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dirty="0"/>
              <a:t>Add icon</a:t>
            </a:r>
          </a:p>
        </p:txBody>
      </p:sp>
      <p:sp>
        <p:nvSpPr>
          <p:cNvPr id="17" name="SmartArt Placeholder 35">
            <a:extLst>
              <a:ext uri="{FF2B5EF4-FFF2-40B4-BE49-F238E27FC236}">
                <a16:creationId xmlns:a16="http://schemas.microsoft.com/office/drawing/2014/main" id="{113917C4-D73E-E9FE-40EC-B077A681DB1B}"/>
              </a:ext>
            </a:extLst>
          </p:cNvPr>
          <p:cNvSpPr>
            <a:spLocks noGrp="1" noChangeAspect="1"/>
          </p:cNvSpPr>
          <p:nvPr>
            <p:ph type="dgm" sz="quarter" idx="26" hasCustomPrompt="1"/>
          </p:nvPr>
        </p:nvSpPr>
        <p:spPr>
          <a:xfrm>
            <a:off x="6348653" y="3005012"/>
            <a:ext cx="1010607" cy="1006763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txBody>
          <a:bodyPr anchor="b">
            <a:noAutofit/>
          </a:bodyPr>
          <a:lstStyle>
            <a:lvl1pPr marL="0" indent="0" algn="r">
              <a:buNone/>
              <a:defRPr sz="900"/>
            </a:lvl1pPr>
          </a:lstStyle>
          <a:p>
            <a:r>
              <a:rPr lang="en-US" dirty="0"/>
              <a:t>Click to change color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F3453439-C796-0469-CE5D-D5C1607135A4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6488195" y="3188353"/>
            <a:ext cx="730993" cy="64008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dirty="0"/>
              <a:t>Add icon</a:t>
            </a:r>
          </a:p>
        </p:txBody>
      </p:sp>
      <p:sp>
        <p:nvSpPr>
          <p:cNvPr id="19" name="SmartArt Placeholder 35">
            <a:extLst>
              <a:ext uri="{FF2B5EF4-FFF2-40B4-BE49-F238E27FC236}">
                <a16:creationId xmlns:a16="http://schemas.microsoft.com/office/drawing/2014/main" id="{BE5B66A8-5048-93F8-C131-C9FB3C07845E}"/>
              </a:ext>
            </a:extLst>
          </p:cNvPr>
          <p:cNvSpPr>
            <a:spLocks noGrp="1" noChangeAspect="1"/>
          </p:cNvSpPr>
          <p:nvPr>
            <p:ph type="dgm" sz="quarter" idx="28" hasCustomPrompt="1"/>
          </p:nvPr>
        </p:nvSpPr>
        <p:spPr>
          <a:xfrm>
            <a:off x="6348653" y="4800132"/>
            <a:ext cx="1010607" cy="1006763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noFill/>
          </a:ln>
        </p:spPr>
        <p:txBody>
          <a:bodyPr anchor="b">
            <a:noAutofit/>
          </a:bodyPr>
          <a:lstStyle>
            <a:lvl1pPr marL="0" indent="0" algn="r">
              <a:buNone/>
              <a:defRPr sz="900"/>
            </a:lvl1pPr>
          </a:lstStyle>
          <a:p>
            <a:r>
              <a:rPr lang="en-US" dirty="0"/>
              <a:t>Click to change color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EFDD655E-B5F4-8467-EFF0-0B185ABD37DE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488195" y="5008028"/>
            <a:ext cx="730993" cy="64008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</a:lstStyle>
          <a:p>
            <a:r>
              <a:rPr lang="en-US" dirty="0"/>
              <a:t>Add icon</a:t>
            </a:r>
          </a:p>
        </p:txBody>
      </p:sp>
      <p:sp>
        <p:nvSpPr>
          <p:cNvPr id="27" name="Picture Placeholder 33">
            <a:extLst>
              <a:ext uri="{FF2B5EF4-FFF2-40B4-BE49-F238E27FC236}">
                <a16:creationId xmlns:a16="http://schemas.microsoft.com/office/drawing/2014/main" id="{AE31D683-B238-2C41-D69C-D2201EEA93F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56452" y="740743"/>
            <a:ext cx="1719072" cy="17099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218832-8F8F-58DD-7D8B-9ECCA9AB01F2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7497786" y="1209675"/>
            <a:ext cx="3648075" cy="1330151"/>
          </a:xfrm>
        </p:spPr>
        <p:txBody>
          <a:bodyPr lIns="182880" rIns="18288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dirty="0"/>
              <a:t>Share how the actions of the team align with our strategic pillars ........ Lorem ipsum, or </a:t>
            </a:r>
            <a:r>
              <a:rPr lang="en-US" dirty="0" err="1"/>
              <a:t>lipsum</a:t>
            </a:r>
            <a:r>
              <a:rPr lang="en-US" dirty="0"/>
              <a:t> as it is sometimes known, is dummy text used in laying out print, graphic or web designs. 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90BE641-2523-F4BD-3379-4C353E598DCD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97786" y="3005012"/>
            <a:ext cx="3648075" cy="1330151"/>
          </a:xfrm>
        </p:spPr>
        <p:txBody>
          <a:bodyPr lIns="182880" rIns="18288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dirty="0"/>
              <a:t>Share how the actions of the team align with our strategic pillars ........ Lorem ipsum, or </a:t>
            </a:r>
            <a:r>
              <a:rPr lang="en-US" dirty="0" err="1"/>
              <a:t>lipsum</a:t>
            </a:r>
            <a:r>
              <a:rPr lang="en-US" dirty="0"/>
              <a:t> as it is sometimes known, is dummy text used in laying out print, graphic or web designs. 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64A81AB-0BB9-6B65-7F3D-305010F6CC1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7497785" y="4800132"/>
            <a:ext cx="3648075" cy="1330151"/>
          </a:xfrm>
        </p:spPr>
        <p:txBody>
          <a:bodyPr lIns="182880" rIns="182880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dirty="0"/>
              <a:t>Share how the actions of the team align with our strategic pillars ........ Lorem ipsum, or </a:t>
            </a:r>
            <a:r>
              <a:rPr lang="en-US" dirty="0" err="1"/>
              <a:t>lipsum</a:t>
            </a:r>
            <a:r>
              <a:rPr lang="en-US" dirty="0"/>
              <a:t> as it is sometimes known, is dummy text used in laying out print, graphic or web designs. 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C20699-BC8C-F4E6-C8F1-7DC9FC87569A}"/>
              </a:ext>
            </a:extLst>
          </p:cNvPr>
          <p:cNvSpPr/>
          <p:nvPr userDrawn="1"/>
        </p:nvSpPr>
        <p:spPr>
          <a:xfrm>
            <a:off x="11550977" y="0"/>
            <a:ext cx="6410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34583E-4D55-BCF7-D137-B7C715CD3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4079" y="365125"/>
            <a:ext cx="515501" cy="392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583AD3-BD74-58A5-066E-A579A87810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8878" y="1578161"/>
            <a:ext cx="1205900" cy="117648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340358EF-5BC6-22B7-24FD-25D7B3F6A4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F4FA5DE-B047-7794-67D4-28856AC3F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9891" y="6489698"/>
            <a:ext cx="2743200" cy="2295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E50BD7-9F83-E64C-8CD4-4C2B7251CF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3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1712955-AB0C-5C9D-1EE4-A735A31961A7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35000">
                <a:srgbClr val="225678">
                  <a:alpha val="68376"/>
                </a:srgbClr>
              </a:gs>
              <a:gs pos="100000">
                <a:srgbClr val="0081C6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14256">
              <a:defRPr/>
            </a:pPr>
            <a:endParaRPr lang="en-US" sz="4913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540F843-B71D-937F-8831-DAED753ABD84}"/>
              </a:ext>
            </a:extLst>
          </p:cNvPr>
          <p:cNvGrpSpPr>
            <a:grpSpLocks noChangeAspect="1"/>
          </p:cNvGrpSpPr>
          <p:nvPr/>
        </p:nvGrpSpPr>
        <p:grpSpPr>
          <a:xfrm>
            <a:off x="-1319729" y="0"/>
            <a:ext cx="16240800" cy="9374329"/>
            <a:chOff x="-3646311" y="-1996015"/>
            <a:chExt cx="19484628" cy="11246445"/>
          </a:xfrm>
          <a:gradFill>
            <a:gsLst>
              <a:gs pos="0">
                <a:schemeClr val="tx1">
                  <a:alpha val="0"/>
                </a:schemeClr>
              </a:gs>
              <a:gs pos="89800">
                <a:schemeClr val="accent4">
                  <a:alpha val="5000"/>
                </a:schemeClr>
              </a:gs>
            </a:gsLst>
            <a:lin ang="16200000" scaled="1"/>
          </a:gradFill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29E6E5AF-AC01-EDD6-B34E-2813969924BF}"/>
                </a:ext>
              </a:extLst>
            </p:cNvPr>
            <p:cNvSpPr/>
            <p:nvPr/>
          </p:nvSpPr>
          <p:spPr>
            <a:xfrm>
              <a:off x="-1476623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68AF9FD-642A-865A-FF5F-DFAAF4490204}"/>
                </a:ext>
              </a:extLst>
            </p:cNvPr>
            <p:cNvSpPr/>
            <p:nvPr/>
          </p:nvSpPr>
          <p:spPr>
            <a:xfrm>
              <a:off x="-2559200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25FD63A-1515-4CE1-7A8B-E666163E0223}"/>
                </a:ext>
              </a:extLst>
            </p:cNvPr>
            <p:cNvSpPr/>
            <p:nvPr/>
          </p:nvSpPr>
          <p:spPr>
            <a:xfrm>
              <a:off x="-394047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70DB8C02-794B-31E7-367B-74F91807857F}"/>
                </a:ext>
              </a:extLst>
            </p:cNvPr>
            <p:cNvSpPr/>
            <p:nvPr/>
          </p:nvSpPr>
          <p:spPr>
            <a:xfrm>
              <a:off x="688530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154F9A14-30DB-589F-61EC-FF693ED609EC}"/>
                </a:ext>
              </a:extLst>
            </p:cNvPr>
            <p:cNvSpPr/>
            <p:nvPr/>
          </p:nvSpPr>
          <p:spPr>
            <a:xfrm>
              <a:off x="2853685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ABBB2C83-7C16-D7F0-3BBB-BE2CF7C502EE}"/>
                </a:ext>
              </a:extLst>
            </p:cNvPr>
            <p:cNvSpPr/>
            <p:nvPr/>
          </p:nvSpPr>
          <p:spPr>
            <a:xfrm>
              <a:off x="1771108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A1910A00-B36E-46BB-906E-7E2C104CE3AF}"/>
                </a:ext>
              </a:extLst>
            </p:cNvPr>
            <p:cNvSpPr/>
            <p:nvPr/>
          </p:nvSpPr>
          <p:spPr>
            <a:xfrm>
              <a:off x="3936263" y="7376037"/>
              <a:ext cx="2165145" cy="1874393"/>
            </a:xfrm>
            <a:custGeom>
              <a:avLst/>
              <a:gdLst>
                <a:gd name="connsiteX0" fmla="*/ 540739 w 1081473"/>
                <a:gd name="connsiteY0" fmla="*/ 936245 h 936245"/>
                <a:gd name="connsiteX1" fmla="*/ 1081474 w 1081473"/>
                <a:gd name="connsiteY1" fmla="*/ 0 h 936245"/>
                <a:gd name="connsiteX2" fmla="*/ 0 w 1081473"/>
                <a:gd name="connsiteY2" fmla="*/ 0 h 936245"/>
                <a:gd name="connsiteX3" fmla="*/ 540739 w 1081473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45">
                  <a:moveTo>
                    <a:pt x="540739" y="936245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72EDB746-6CA6-B56A-B0D9-2C9B02044ECD}"/>
                </a:ext>
              </a:extLst>
            </p:cNvPr>
            <p:cNvSpPr/>
            <p:nvPr/>
          </p:nvSpPr>
          <p:spPr>
            <a:xfrm>
              <a:off x="-1476623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471926D-0C54-E804-2F4D-78491D9B95E2}"/>
                </a:ext>
              </a:extLst>
            </p:cNvPr>
            <p:cNvSpPr/>
            <p:nvPr/>
          </p:nvSpPr>
          <p:spPr>
            <a:xfrm>
              <a:off x="-2559200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95DB896-65FE-1AAB-AEB1-AA1A20BCB20A}"/>
                </a:ext>
              </a:extLst>
            </p:cNvPr>
            <p:cNvSpPr/>
            <p:nvPr/>
          </p:nvSpPr>
          <p:spPr>
            <a:xfrm>
              <a:off x="-394047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4476184-2B3A-7933-364D-5190CCCE40F7}"/>
                </a:ext>
              </a:extLst>
            </p:cNvPr>
            <p:cNvSpPr/>
            <p:nvPr/>
          </p:nvSpPr>
          <p:spPr>
            <a:xfrm>
              <a:off x="688530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BC90B48A-A9D0-D3AF-BA70-97CDECBACA29}"/>
                </a:ext>
              </a:extLst>
            </p:cNvPr>
            <p:cNvSpPr/>
            <p:nvPr/>
          </p:nvSpPr>
          <p:spPr>
            <a:xfrm>
              <a:off x="2853685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DAB1069-E0F6-92D0-612C-7349E4F3A086}"/>
                </a:ext>
              </a:extLst>
            </p:cNvPr>
            <p:cNvSpPr/>
            <p:nvPr/>
          </p:nvSpPr>
          <p:spPr>
            <a:xfrm>
              <a:off x="1771108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F4A602EC-5B60-B4B9-B7C0-CF8F6FB3DCA3}"/>
                </a:ext>
              </a:extLst>
            </p:cNvPr>
            <p:cNvSpPr/>
            <p:nvPr/>
          </p:nvSpPr>
          <p:spPr>
            <a:xfrm>
              <a:off x="3936263" y="3627210"/>
              <a:ext cx="2165145" cy="1874408"/>
            </a:xfrm>
            <a:custGeom>
              <a:avLst/>
              <a:gdLst>
                <a:gd name="connsiteX0" fmla="*/ 540739 w 1081473"/>
                <a:gd name="connsiteY0" fmla="*/ 936253 h 936252"/>
                <a:gd name="connsiteX1" fmla="*/ 1081474 w 1081473"/>
                <a:gd name="connsiteY1" fmla="*/ 0 h 936252"/>
                <a:gd name="connsiteX2" fmla="*/ 0 w 1081473"/>
                <a:gd name="connsiteY2" fmla="*/ 0 h 936252"/>
                <a:gd name="connsiteX3" fmla="*/ 540739 w 1081473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52">
                  <a:moveTo>
                    <a:pt x="540739" y="936253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DBDC690B-0DC9-F700-3814-7A7BC831158B}"/>
                </a:ext>
              </a:extLst>
            </p:cNvPr>
            <p:cNvSpPr/>
            <p:nvPr/>
          </p:nvSpPr>
          <p:spPr>
            <a:xfrm>
              <a:off x="-1476623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B6CEBE06-EDBD-B1FD-C034-8CA3D39C8B94}"/>
                </a:ext>
              </a:extLst>
            </p:cNvPr>
            <p:cNvSpPr/>
            <p:nvPr/>
          </p:nvSpPr>
          <p:spPr>
            <a:xfrm>
              <a:off x="-2559200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8388C9B4-5824-E9A0-66D0-725086022C0C}"/>
                </a:ext>
              </a:extLst>
            </p:cNvPr>
            <p:cNvSpPr/>
            <p:nvPr/>
          </p:nvSpPr>
          <p:spPr>
            <a:xfrm>
              <a:off x="-394047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497BCF8E-A6D4-8B04-A833-AEFDCF5B48DF}"/>
                </a:ext>
              </a:extLst>
            </p:cNvPr>
            <p:cNvSpPr/>
            <p:nvPr/>
          </p:nvSpPr>
          <p:spPr>
            <a:xfrm>
              <a:off x="688530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FCD3987F-926F-F696-FFCB-3B436DCC9DF8}"/>
                </a:ext>
              </a:extLst>
            </p:cNvPr>
            <p:cNvSpPr/>
            <p:nvPr/>
          </p:nvSpPr>
          <p:spPr>
            <a:xfrm>
              <a:off x="2853685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DC1C1BAE-D994-FA58-CA4A-A6CCFD99FFDE}"/>
                </a:ext>
              </a:extLst>
            </p:cNvPr>
            <p:cNvSpPr/>
            <p:nvPr/>
          </p:nvSpPr>
          <p:spPr>
            <a:xfrm>
              <a:off x="1771108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3A0D5041-BFE4-C8A5-57BC-CF52868A1468}"/>
                </a:ext>
              </a:extLst>
            </p:cNvPr>
            <p:cNvSpPr/>
            <p:nvPr/>
          </p:nvSpPr>
          <p:spPr>
            <a:xfrm>
              <a:off x="3936263" y="-121608"/>
              <a:ext cx="2165145" cy="1874408"/>
            </a:xfrm>
            <a:custGeom>
              <a:avLst/>
              <a:gdLst>
                <a:gd name="connsiteX0" fmla="*/ 540739 w 1081473"/>
                <a:gd name="connsiteY0" fmla="*/ 936253 h 936252"/>
                <a:gd name="connsiteX1" fmla="*/ 1081474 w 1081473"/>
                <a:gd name="connsiteY1" fmla="*/ 0 h 936252"/>
                <a:gd name="connsiteX2" fmla="*/ 0 w 1081473"/>
                <a:gd name="connsiteY2" fmla="*/ 0 h 936252"/>
                <a:gd name="connsiteX3" fmla="*/ 540739 w 1081473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52">
                  <a:moveTo>
                    <a:pt x="540739" y="936253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85265A4B-873C-E317-6ABA-3AA1ECE6A0A0}"/>
                </a:ext>
              </a:extLst>
            </p:cNvPr>
            <p:cNvSpPr/>
            <p:nvPr/>
          </p:nvSpPr>
          <p:spPr>
            <a:xfrm>
              <a:off x="7173170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C2DEB61B-1897-059F-DE03-A638534BF5C3}"/>
                </a:ext>
              </a:extLst>
            </p:cNvPr>
            <p:cNvSpPr/>
            <p:nvPr/>
          </p:nvSpPr>
          <p:spPr>
            <a:xfrm>
              <a:off x="6090593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AC69192C-097C-1D1D-87BE-85E3F03B8D2C}"/>
                </a:ext>
              </a:extLst>
            </p:cNvPr>
            <p:cNvSpPr/>
            <p:nvPr/>
          </p:nvSpPr>
          <p:spPr>
            <a:xfrm>
              <a:off x="8255745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A607C574-FB90-0AFE-4D34-DDF078472D6C}"/>
                </a:ext>
              </a:extLst>
            </p:cNvPr>
            <p:cNvSpPr/>
            <p:nvPr/>
          </p:nvSpPr>
          <p:spPr>
            <a:xfrm>
              <a:off x="9338323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0E395C5C-1EE4-F297-D0C4-4EB018AE90FD}"/>
                </a:ext>
              </a:extLst>
            </p:cNvPr>
            <p:cNvSpPr/>
            <p:nvPr/>
          </p:nvSpPr>
          <p:spPr>
            <a:xfrm>
              <a:off x="11503478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11E36015-1B95-5095-6025-C439E7033200}"/>
                </a:ext>
              </a:extLst>
            </p:cNvPr>
            <p:cNvSpPr/>
            <p:nvPr/>
          </p:nvSpPr>
          <p:spPr>
            <a:xfrm>
              <a:off x="10420900" y="7376037"/>
              <a:ext cx="2165153" cy="1874393"/>
            </a:xfrm>
            <a:custGeom>
              <a:avLst/>
              <a:gdLst>
                <a:gd name="connsiteX0" fmla="*/ 540739 w 1081477"/>
                <a:gd name="connsiteY0" fmla="*/ 936245 h 936245"/>
                <a:gd name="connsiteX1" fmla="*/ 1081478 w 1081477"/>
                <a:gd name="connsiteY1" fmla="*/ 0 h 936245"/>
                <a:gd name="connsiteX2" fmla="*/ 0 w 1081477"/>
                <a:gd name="connsiteY2" fmla="*/ 0 h 936245"/>
                <a:gd name="connsiteX3" fmla="*/ 540739 w 1081477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45">
                  <a:moveTo>
                    <a:pt x="540739" y="936245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3AE895E-D6CC-A84C-EA39-F7723583B5A4}"/>
                </a:ext>
              </a:extLst>
            </p:cNvPr>
            <p:cNvSpPr/>
            <p:nvPr/>
          </p:nvSpPr>
          <p:spPr>
            <a:xfrm>
              <a:off x="12586055" y="7376037"/>
              <a:ext cx="2165145" cy="1874393"/>
            </a:xfrm>
            <a:custGeom>
              <a:avLst/>
              <a:gdLst>
                <a:gd name="connsiteX0" fmla="*/ 540739 w 1081473"/>
                <a:gd name="connsiteY0" fmla="*/ 936245 h 936245"/>
                <a:gd name="connsiteX1" fmla="*/ 1081474 w 1081473"/>
                <a:gd name="connsiteY1" fmla="*/ 0 h 936245"/>
                <a:gd name="connsiteX2" fmla="*/ 0 w 1081473"/>
                <a:gd name="connsiteY2" fmla="*/ 0 h 936245"/>
                <a:gd name="connsiteX3" fmla="*/ 540739 w 1081473"/>
                <a:gd name="connsiteY3" fmla="*/ 936245 h 93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45">
                  <a:moveTo>
                    <a:pt x="540739" y="936245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3BED675E-0AEB-7BBB-51AB-E462E9A32E68}"/>
                </a:ext>
              </a:extLst>
            </p:cNvPr>
            <p:cNvSpPr/>
            <p:nvPr/>
          </p:nvSpPr>
          <p:spPr>
            <a:xfrm>
              <a:off x="7173170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CAC2C0FF-3A6A-6EE8-EF2D-543D1D5A0D2A}"/>
                </a:ext>
              </a:extLst>
            </p:cNvPr>
            <p:cNvSpPr/>
            <p:nvPr/>
          </p:nvSpPr>
          <p:spPr>
            <a:xfrm>
              <a:off x="6090593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7DDC960C-DB92-C0E2-049A-849C883220B0}"/>
                </a:ext>
              </a:extLst>
            </p:cNvPr>
            <p:cNvSpPr/>
            <p:nvPr/>
          </p:nvSpPr>
          <p:spPr>
            <a:xfrm>
              <a:off x="8255745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276D6764-5E43-08D6-1AAE-9AAEAE1EB0F0}"/>
                </a:ext>
              </a:extLst>
            </p:cNvPr>
            <p:cNvSpPr/>
            <p:nvPr/>
          </p:nvSpPr>
          <p:spPr>
            <a:xfrm>
              <a:off x="9338323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37B6F3D0-9FF3-6781-ADC8-A6D9C3550F2D}"/>
                </a:ext>
              </a:extLst>
            </p:cNvPr>
            <p:cNvSpPr/>
            <p:nvPr/>
          </p:nvSpPr>
          <p:spPr>
            <a:xfrm>
              <a:off x="11503478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831E86-C628-145A-DC3D-91BFF3435972}"/>
                </a:ext>
              </a:extLst>
            </p:cNvPr>
            <p:cNvSpPr/>
            <p:nvPr/>
          </p:nvSpPr>
          <p:spPr>
            <a:xfrm>
              <a:off x="10420900" y="3627210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8387F8E-E66C-B783-FDFD-5D33E56A4508}"/>
                </a:ext>
              </a:extLst>
            </p:cNvPr>
            <p:cNvSpPr/>
            <p:nvPr/>
          </p:nvSpPr>
          <p:spPr>
            <a:xfrm>
              <a:off x="12586055" y="3627210"/>
              <a:ext cx="2165145" cy="1874408"/>
            </a:xfrm>
            <a:custGeom>
              <a:avLst/>
              <a:gdLst>
                <a:gd name="connsiteX0" fmla="*/ 540739 w 1081473"/>
                <a:gd name="connsiteY0" fmla="*/ 936253 h 936252"/>
                <a:gd name="connsiteX1" fmla="*/ 1081474 w 1081473"/>
                <a:gd name="connsiteY1" fmla="*/ 0 h 936252"/>
                <a:gd name="connsiteX2" fmla="*/ 0 w 1081473"/>
                <a:gd name="connsiteY2" fmla="*/ 0 h 936252"/>
                <a:gd name="connsiteX3" fmla="*/ 540739 w 1081473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52">
                  <a:moveTo>
                    <a:pt x="540739" y="936253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1E037402-8A6B-DE4A-777A-83CD7FC13B2B}"/>
                </a:ext>
              </a:extLst>
            </p:cNvPr>
            <p:cNvSpPr/>
            <p:nvPr/>
          </p:nvSpPr>
          <p:spPr>
            <a:xfrm>
              <a:off x="7173170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FF498CCB-33E7-85E1-999A-24D6013C8E8E}"/>
                </a:ext>
              </a:extLst>
            </p:cNvPr>
            <p:cNvSpPr/>
            <p:nvPr/>
          </p:nvSpPr>
          <p:spPr>
            <a:xfrm>
              <a:off x="6090593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9030DC1E-0A9B-95F3-5AE6-C93EB8C143CD}"/>
                </a:ext>
              </a:extLst>
            </p:cNvPr>
            <p:cNvSpPr/>
            <p:nvPr/>
          </p:nvSpPr>
          <p:spPr>
            <a:xfrm>
              <a:off x="8255745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CFEA683-03C0-FFBE-2D96-B26D881527AE}"/>
                </a:ext>
              </a:extLst>
            </p:cNvPr>
            <p:cNvSpPr/>
            <p:nvPr/>
          </p:nvSpPr>
          <p:spPr>
            <a:xfrm>
              <a:off x="9338323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F53B95B-6CEB-5388-7C23-5C2B8FBB401C}"/>
                </a:ext>
              </a:extLst>
            </p:cNvPr>
            <p:cNvSpPr/>
            <p:nvPr/>
          </p:nvSpPr>
          <p:spPr>
            <a:xfrm>
              <a:off x="11503478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27F13275-A498-EE16-7488-B166BA18BD61}"/>
                </a:ext>
              </a:extLst>
            </p:cNvPr>
            <p:cNvSpPr/>
            <p:nvPr/>
          </p:nvSpPr>
          <p:spPr>
            <a:xfrm>
              <a:off x="10420900" y="-121608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6202D0B-3E99-715E-CEE9-DE7C0480CD91}"/>
                </a:ext>
              </a:extLst>
            </p:cNvPr>
            <p:cNvSpPr/>
            <p:nvPr/>
          </p:nvSpPr>
          <p:spPr>
            <a:xfrm>
              <a:off x="12586055" y="-121608"/>
              <a:ext cx="2165145" cy="1874408"/>
            </a:xfrm>
            <a:custGeom>
              <a:avLst/>
              <a:gdLst>
                <a:gd name="connsiteX0" fmla="*/ 540739 w 1081473"/>
                <a:gd name="connsiteY0" fmla="*/ 936253 h 936252"/>
                <a:gd name="connsiteX1" fmla="*/ 1081474 w 1081473"/>
                <a:gd name="connsiteY1" fmla="*/ 0 h 936252"/>
                <a:gd name="connsiteX2" fmla="*/ 0 w 1081473"/>
                <a:gd name="connsiteY2" fmla="*/ 0 h 936252"/>
                <a:gd name="connsiteX3" fmla="*/ 540739 w 1081473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3" h="936252">
                  <a:moveTo>
                    <a:pt x="540739" y="936253"/>
                  </a:moveTo>
                  <a:lnTo>
                    <a:pt x="1081474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7F4692F1-F908-4105-F908-89E1ED16B67E}"/>
                </a:ext>
              </a:extLst>
            </p:cNvPr>
            <p:cNvSpPr/>
            <p:nvPr/>
          </p:nvSpPr>
          <p:spPr>
            <a:xfrm>
              <a:off x="5008013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A1B6C2C-9523-424D-0DD6-4A96960631EE}"/>
                </a:ext>
              </a:extLst>
            </p:cNvPr>
            <p:cNvSpPr/>
            <p:nvPr/>
          </p:nvSpPr>
          <p:spPr>
            <a:xfrm>
              <a:off x="5008013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23B1D57-A5BD-83B1-53AE-A8F622FDC282}"/>
                </a:ext>
              </a:extLst>
            </p:cNvPr>
            <p:cNvSpPr/>
            <p:nvPr/>
          </p:nvSpPr>
          <p:spPr>
            <a:xfrm>
              <a:off x="5008013" y="-1996015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AE066BE3-07A5-7BDB-0ACB-25467327EF30}"/>
                </a:ext>
              </a:extLst>
            </p:cNvPr>
            <p:cNvSpPr/>
            <p:nvPr userDrawn="1"/>
          </p:nvSpPr>
          <p:spPr>
            <a:xfrm>
              <a:off x="-3646311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41475018-9609-FE59-0A4F-B9F8B03C3B31}"/>
                </a:ext>
              </a:extLst>
            </p:cNvPr>
            <p:cNvSpPr/>
            <p:nvPr userDrawn="1"/>
          </p:nvSpPr>
          <p:spPr>
            <a:xfrm>
              <a:off x="-3646311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 dirty="0">
                <a:latin typeface="Arial" panose="020B0604020202020204" pitchFamily="34" charset="0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F053A1DC-2B1A-5A82-FA34-F319A541A46E}"/>
                </a:ext>
              </a:extLst>
            </p:cNvPr>
            <p:cNvSpPr/>
            <p:nvPr userDrawn="1"/>
          </p:nvSpPr>
          <p:spPr>
            <a:xfrm>
              <a:off x="13673164" y="5501619"/>
              <a:ext cx="2165153" cy="1874416"/>
            </a:xfrm>
            <a:custGeom>
              <a:avLst/>
              <a:gdLst>
                <a:gd name="connsiteX0" fmla="*/ 540739 w 1081477"/>
                <a:gd name="connsiteY0" fmla="*/ 936257 h 936256"/>
                <a:gd name="connsiteX1" fmla="*/ 1081478 w 1081477"/>
                <a:gd name="connsiteY1" fmla="*/ 0 h 936256"/>
                <a:gd name="connsiteX2" fmla="*/ 0 w 1081477"/>
                <a:gd name="connsiteY2" fmla="*/ 0 h 936256"/>
                <a:gd name="connsiteX3" fmla="*/ 540739 w 1081477"/>
                <a:gd name="connsiteY3" fmla="*/ 936257 h 93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6">
                  <a:moveTo>
                    <a:pt x="540739" y="936257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1B626AC-45CC-E293-9D26-F3E2A742BEC0}"/>
                </a:ext>
              </a:extLst>
            </p:cNvPr>
            <p:cNvSpPr/>
            <p:nvPr userDrawn="1"/>
          </p:nvSpPr>
          <p:spPr>
            <a:xfrm>
              <a:off x="13673164" y="1752802"/>
              <a:ext cx="2165153" cy="1874408"/>
            </a:xfrm>
            <a:custGeom>
              <a:avLst/>
              <a:gdLst>
                <a:gd name="connsiteX0" fmla="*/ 540739 w 1081477"/>
                <a:gd name="connsiteY0" fmla="*/ 936253 h 936252"/>
                <a:gd name="connsiteX1" fmla="*/ 1081478 w 1081477"/>
                <a:gd name="connsiteY1" fmla="*/ 0 h 936252"/>
                <a:gd name="connsiteX2" fmla="*/ 0 w 1081477"/>
                <a:gd name="connsiteY2" fmla="*/ 0 h 936252"/>
                <a:gd name="connsiteX3" fmla="*/ 540739 w 1081477"/>
                <a:gd name="connsiteY3" fmla="*/ 936253 h 93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7" h="936252">
                  <a:moveTo>
                    <a:pt x="540739" y="936253"/>
                  </a:moveTo>
                  <a:lnTo>
                    <a:pt x="1081478" y="0"/>
                  </a:lnTo>
                  <a:lnTo>
                    <a:pt x="0" y="0"/>
                  </a:lnTo>
                  <a:lnTo>
                    <a:pt x="540739" y="936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6547" b="0" i="0">
                <a:latin typeface="Arial" panose="020B0604020202020204" pitchFamily="34" charset="0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3267" y="4531490"/>
            <a:ext cx="6187404" cy="276999"/>
          </a:xfrm>
        </p:spPr>
        <p:txBody>
          <a:bodyPr wrap="square" lIns="0" rIns="0">
            <a:spAutoFit/>
          </a:bodyPr>
          <a:lstStyle>
            <a:lvl1pPr marL="0" indent="0" algn="l">
              <a:buNone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764" indent="0" algn="ctr">
              <a:buNone/>
              <a:defRPr sz="1500"/>
            </a:lvl2pPr>
            <a:lvl3pPr marL="685524" indent="0" algn="ctr">
              <a:buNone/>
              <a:defRPr sz="1350"/>
            </a:lvl3pPr>
            <a:lvl4pPr marL="1028288" indent="0" algn="ctr">
              <a:buNone/>
              <a:defRPr sz="1200"/>
            </a:lvl4pPr>
            <a:lvl5pPr marL="1371052" indent="0" algn="ctr">
              <a:buNone/>
              <a:defRPr sz="1200"/>
            </a:lvl5pPr>
            <a:lvl6pPr marL="1713816" indent="0" algn="ctr">
              <a:buNone/>
              <a:defRPr sz="1200"/>
            </a:lvl6pPr>
            <a:lvl7pPr marL="2056576" indent="0" algn="ctr">
              <a:buNone/>
              <a:defRPr sz="1200"/>
            </a:lvl7pPr>
            <a:lvl8pPr marL="2399340" indent="0" algn="ctr">
              <a:buNone/>
              <a:defRPr sz="1200"/>
            </a:lvl8pPr>
            <a:lvl9pPr marL="2742104" indent="0" algn="ctr">
              <a:buNone/>
              <a:defRPr sz="1200"/>
            </a:lvl9pPr>
          </a:lstStyle>
          <a:p>
            <a:pPr marL="0" lvl="0" algn="l" defTabSz="685524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Subtitle max 1 line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3267" y="1593671"/>
            <a:ext cx="7710070" cy="2387600"/>
          </a:xfrm>
        </p:spPr>
        <p:txBody>
          <a:bodyPr vert="horz" lIns="0" tIns="45720" rIns="91440" bIns="45720" rtlCol="0" anchor="b">
            <a:noAutofit/>
          </a:bodyPr>
          <a:lstStyle>
            <a:lvl1pPr>
              <a:lnSpc>
                <a:spcPct val="85000"/>
              </a:lnSpc>
              <a:defRPr lang="en-US" sz="5296" kern="12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l" defTabSz="685524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Presentation Title Lorem Ipsum Dolor Sit </a:t>
            </a:r>
            <a:r>
              <a:rPr lang="en-US" dirty="0" err="1"/>
              <a:t>Amet</a:t>
            </a:r>
            <a:r>
              <a:rPr lang="en-US" dirty="0"/>
              <a:t> Max 3 lines</a:t>
            </a:r>
          </a:p>
        </p:txBody>
      </p:sp>
      <p:sp>
        <p:nvSpPr>
          <p:cNvPr id="111" name="Slide Number Placeholder 5">
            <a:extLst>
              <a:ext uri="{FF2B5EF4-FFF2-40B4-BE49-F238E27FC236}">
                <a16:creationId xmlns:a16="http://schemas.microsoft.com/office/drawing/2014/main" id="{2DDEC941-F92A-389C-6A6B-C0CEBA82D5B0}"/>
              </a:ext>
            </a:extLst>
          </p:cNvPr>
          <p:cNvSpPr txBox="1">
            <a:spLocks/>
          </p:cNvSpPr>
          <p:nvPr/>
        </p:nvSpPr>
        <p:spPr>
          <a:xfrm>
            <a:off x="8323337" y="-722883"/>
            <a:ext cx="3657719" cy="365125"/>
          </a:xfrm>
          <a:prstGeom prst="rect">
            <a:avLst/>
          </a:prstGeom>
        </p:spPr>
        <p:txBody>
          <a:bodyPr vert="horz" lIns="30480" tIns="15240" rIns="30480" bIns="15240" rtlCol="0" anchor="ctr"/>
          <a:lstStyle>
            <a:defPPr>
              <a:defRPr lang="en-US"/>
            </a:defPPr>
            <a:lvl1pPr marL="0" algn="r" defTabSz="457064" rtl="0" eaLnBrk="1" latinLnBrk="0" hangingPunct="1">
              <a:defRPr sz="2700" kern="1200">
                <a:solidFill>
                  <a:schemeClr val="tx1">
                    <a:tint val="82000"/>
                  </a:schemeClr>
                </a:solidFill>
                <a:latin typeface="Arial" panose="02000503000000020004" pitchFamily="2" charset="0"/>
                <a:ea typeface="Arial" panose="02000503000000020004" pitchFamily="2" charset="0"/>
                <a:cs typeface="Arial" panose="02000503000000020004" pitchFamily="2" charset="0"/>
              </a:defRPr>
            </a:lvl1pPr>
            <a:lvl2pPr marL="457064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29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187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251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315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380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438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502" algn="l" defTabSz="45706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z="9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F9904B-934D-70E1-740F-0BA88F0E8ED2}"/>
              </a:ext>
            </a:extLst>
          </p:cNvPr>
          <p:cNvCxnSpPr>
            <a:cxnSpLocks/>
          </p:cNvCxnSpPr>
          <p:nvPr userDrawn="1"/>
        </p:nvCxnSpPr>
        <p:spPr>
          <a:xfrm>
            <a:off x="613267" y="4256380"/>
            <a:ext cx="975503" cy="0"/>
          </a:xfrm>
          <a:prstGeom prst="line">
            <a:avLst/>
          </a:prstGeom>
          <a:ln w="317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EA700E6B-3F7B-9DCF-6F7F-202016C765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2153" y="4864858"/>
            <a:ext cx="1308962" cy="1205428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29FA6873-7686-3387-413E-8E52EC2865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641" y="6489699"/>
            <a:ext cx="4356060" cy="2295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6C7DA1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145152" tIns="72576" rIns="145152" bIns="72576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000" b="0" i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600" b="0" i="0" kern="1200" cap="al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©  VISHAY INTERTECHNOLOGY, INC. ALL RIGHTS RESERVED.</a:t>
            </a:r>
            <a:endParaRPr lang="en-US" sz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55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97F247-8A72-422D-107C-9B88BF2D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699367"/>
            <a:ext cx="10400145" cy="60642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3C756-7F67-CB03-48A6-59FF2080B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54" y="1462877"/>
            <a:ext cx="10387446" cy="48943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237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706" r:id="rId4"/>
    <p:sldLayoutId id="2147483707" r:id="rId5"/>
    <p:sldLayoutId id="2147483705" r:id="rId6"/>
    <p:sldLayoutId id="2147483700" r:id="rId7"/>
    <p:sldLayoutId id="214748369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hay.com/docs/45262/dcblockingcaps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lcc@vishay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John.Rogers@Visha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B3D2-754D-7481-60FE-EAB666D58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FD48E-DDEF-A731-AB67-ED1FE55135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D2163F54-7902-E163-9499-3443B6B8E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267" y="4670390"/>
            <a:ext cx="6187404" cy="682238"/>
          </a:xfrm>
        </p:spPr>
        <p:txBody>
          <a:bodyPr/>
          <a:lstStyle/>
          <a:p>
            <a:r>
              <a:rPr lang="en-US" dirty="0"/>
              <a:t>John Rogers, October 2026</a:t>
            </a:r>
          </a:p>
          <a:p>
            <a:r>
              <a:rPr lang="en-US" i="1" dirty="0"/>
              <a:t>Space Passive Component Days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D642E4-D014-7474-1A38-3C811F0324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5400" dirty="0"/>
              <a:t>DC Blocking Capacitors</a:t>
            </a:r>
            <a:br>
              <a:rPr lang="en-US" sz="5400" dirty="0"/>
            </a:br>
            <a:r>
              <a:rPr lang="en-US" sz="2800" dirty="0"/>
              <a:t>A Simplified Approach To Choosing  a DC Blocking Capacitor 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A790BA7-7BAB-DB02-B1DC-4869EBCE5F3B}"/>
              </a:ext>
            </a:extLst>
          </p:cNvPr>
          <p:cNvCxnSpPr>
            <a:cxnSpLocks/>
          </p:cNvCxnSpPr>
          <p:nvPr/>
        </p:nvCxnSpPr>
        <p:spPr>
          <a:xfrm>
            <a:off x="613267" y="4411398"/>
            <a:ext cx="975503" cy="0"/>
          </a:xfrm>
          <a:prstGeom prst="line">
            <a:avLst/>
          </a:prstGeom>
          <a:ln w="317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870059A-194D-BDE9-0535-CBF0AF1425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0782" y="510094"/>
            <a:ext cx="1152163" cy="106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58B94-5AE9-AFA9-2424-6BA43319A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1C0518-1363-049C-A7C0-8172C413B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845E8-8C9B-449A-2DFF-D4F10ED5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29" y="1999541"/>
            <a:ext cx="10460663" cy="2665426"/>
          </a:xfrm>
        </p:spPr>
        <p:txBody>
          <a:bodyPr/>
          <a:lstStyle/>
          <a:p>
            <a:r>
              <a:rPr lang="en-US" dirty="0"/>
              <a:t>Basic functionality and purpose of the dc block / coupling capacitor</a:t>
            </a:r>
          </a:p>
          <a:p>
            <a:r>
              <a:rPr lang="en-US" dirty="0"/>
              <a:t>The benefits of using them</a:t>
            </a:r>
          </a:p>
          <a:p>
            <a:r>
              <a:rPr lang="en-US" dirty="0"/>
              <a:t>How a capacitor’s characteristics effect signal integrity  </a:t>
            </a:r>
          </a:p>
          <a:p>
            <a:r>
              <a:rPr lang="en-US" dirty="0"/>
              <a:t>Voltage and frequency considerations for choosing them  </a:t>
            </a:r>
          </a:p>
          <a:p>
            <a:r>
              <a:rPr lang="en-US" dirty="0"/>
              <a:t>A simplified approach to select the right part number. </a:t>
            </a:r>
          </a:p>
          <a:p>
            <a:r>
              <a:rPr lang="en-US" dirty="0"/>
              <a:t>Automotive and Hi Reliability products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5BA8A8-3241-8B57-BFE4-61E324F8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 </a:t>
            </a:r>
          </a:p>
        </p:txBody>
      </p:sp>
    </p:spTree>
    <p:extLst>
      <p:ext uri="{BB962C8B-B14F-4D97-AF65-F5344CB8AC3E}">
        <p14:creationId xmlns:p14="http://schemas.microsoft.com/office/powerpoint/2010/main" val="177177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12DFF0-7776-CEA0-003B-6AC458109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3813B-89D5-844F-0989-119AC9497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3" y="1269967"/>
            <a:ext cx="10460663" cy="2665426"/>
          </a:xfrm>
        </p:spPr>
        <p:txBody>
          <a:bodyPr/>
          <a:lstStyle/>
          <a:p>
            <a:r>
              <a:rPr lang="en-US" dirty="0"/>
              <a:t>DC Block plays an important role in various applications</a:t>
            </a:r>
          </a:p>
          <a:p>
            <a:r>
              <a:rPr lang="en-US" dirty="0"/>
              <a:t>Used in Audio Amplifiers, RF Systems, Radios, High speed Data Lines</a:t>
            </a:r>
          </a:p>
          <a:p>
            <a:r>
              <a:rPr lang="en-US" dirty="0"/>
              <a:t>Placed in series between RF stages that often operate at different bias voltages</a:t>
            </a:r>
          </a:p>
          <a:p>
            <a:r>
              <a:rPr lang="en-US" dirty="0"/>
              <a:t>Isolates DC bias voltage levels between the stages</a:t>
            </a:r>
          </a:p>
          <a:p>
            <a:r>
              <a:rPr lang="en-US" dirty="0"/>
              <a:t>Also known as a Coupling Capacitor as it is intended to pass AC signals </a:t>
            </a:r>
          </a:p>
          <a:p>
            <a:r>
              <a:rPr lang="en-US" dirty="0"/>
              <a:t>Proper capacitor selection prevents excessive signal loss over a frequency band.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3D6AC9-4651-A703-6BEA-24AD6A1B7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Blocking Capacitor Basics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D04A6-0C7B-2A33-D8AA-DF3FF8BC7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86" y="3961306"/>
            <a:ext cx="6030344" cy="241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5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AD058E-3401-EBD7-090D-B56FE5982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0D6B4-A87A-B8BF-C4E8-25BC4BC3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3" y="1157592"/>
            <a:ext cx="10460663" cy="5282032"/>
          </a:xfrm>
        </p:spPr>
        <p:txBody>
          <a:bodyPr/>
          <a:lstStyle/>
          <a:p>
            <a:pPr lvl="1"/>
            <a:r>
              <a:rPr lang="en-US" dirty="0"/>
              <a:t>Blocking Caps isolate sections of a circuits that operate at different DC voltages</a:t>
            </a:r>
          </a:p>
          <a:p>
            <a:pPr lvl="1"/>
            <a:r>
              <a:rPr lang="en-US" dirty="0"/>
              <a:t>Protects delicate RF components in Communication equipment, High Reliability MIL radios, telecom modems, routers, </a:t>
            </a:r>
            <a:r>
              <a:rPr lang="en-US" dirty="0" err="1"/>
              <a:t>WiFi</a:t>
            </a:r>
            <a:r>
              <a:rPr lang="en-US" dirty="0"/>
              <a:t>, IoT etc.</a:t>
            </a:r>
          </a:p>
          <a:p>
            <a:pPr lvl="1"/>
            <a:r>
              <a:rPr lang="en-US" dirty="0"/>
              <a:t>Protects RF receivers from harmful DC power levels</a:t>
            </a:r>
          </a:p>
          <a:p>
            <a:pPr lvl="1"/>
            <a:r>
              <a:rPr lang="en-US" dirty="0"/>
              <a:t>Improves signal integrity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DC Voltage Considerations</a:t>
            </a:r>
          </a:p>
          <a:p>
            <a:pPr marL="0" indent="0">
              <a:buNone/>
            </a:pPr>
            <a:r>
              <a:rPr lang="en-US" dirty="0"/>
              <a:t>       A key specifications that needs to be considered is the maximum DC voltage rating</a:t>
            </a:r>
          </a:p>
          <a:p>
            <a:pPr lvl="1"/>
            <a:r>
              <a:rPr lang="en-US" dirty="0"/>
              <a:t>This is the difference between the DC voltages of the stages plus </a:t>
            </a:r>
            <a:r>
              <a:rPr lang="en-US" dirty="0" err="1"/>
              <a:t>Vp</a:t>
            </a:r>
            <a:r>
              <a:rPr lang="en-US" dirty="0"/>
              <a:t> of the AC component.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F254D2-CA99-7B4A-B228-22DDC7A6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7"/>
            <a:ext cx="10460663" cy="609818"/>
          </a:xfrm>
        </p:spPr>
        <p:txBody>
          <a:bodyPr/>
          <a:lstStyle/>
          <a:p>
            <a:r>
              <a:rPr lang="en-US" dirty="0"/>
              <a:t>Blocking Capacitor Benefits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8EB222-9A7A-4495-BEE8-5B10F5D9D6FA}"/>
              </a:ext>
            </a:extLst>
          </p:cNvPr>
          <p:cNvGrpSpPr/>
          <p:nvPr/>
        </p:nvGrpSpPr>
        <p:grpSpPr>
          <a:xfrm>
            <a:off x="4566560" y="5663617"/>
            <a:ext cx="1802332" cy="429037"/>
            <a:chOff x="4335780" y="3025140"/>
            <a:chExt cx="3497580" cy="8001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F50D931-40DD-0589-B5A5-D58ABD063193}"/>
                </a:ext>
              </a:extLst>
            </p:cNvPr>
            <p:cNvCxnSpPr/>
            <p:nvPr/>
          </p:nvCxnSpPr>
          <p:spPr>
            <a:xfrm>
              <a:off x="5859780" y="3025140"/>
              <a:ext cx="0" cy="8001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B5C2486-E5E2-E5DB-E9E3-ED069974DEC1}"/>
                </a:ext>
              </a:extLst>
            </p:cNvPr>
            <p:cNvCxnSpPr/>
            <p:nvPr/>
          </p:nvCxnSpPr>
          <p:spPr>
            <a:xfrm>
              <a:off x="6309360" y="3025140"/>
              <a:ext cx="0" cy="8001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8989D5-03B1-D189-D909-4C14D688BE93}"/>
                </a:ext>
              </a:extLst>
            </p:cNvPr>
            <p:cNvCxnSpPr/>
            <p:nvPr/>
          </p:nvCxnSpPr>
          <p:spPr>
            <a:xfrm flipH="1">
              <a:off x="4335780" y="3406140"/>
              <a:ext cx="15240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82B0B60-7E65-5061-A58E-060B8BD7AC86}"/>
                </a:ext>
              </a:extLst>
            </p:cNvPr>
            <p:cNvCxnSpPr/>
            <p:nvPr/>
          </p:nvCxnSpPr>
          <p:spPr>
            <a:xfrm flipH="1">
              <a:off x="6309360" y="3406140"/>
              <a:ext cx="15240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B1474F5-2AFE-C097-5C60-EA0CD4D440F2}"/>
              </a:ext>
            </a:extLst>
          </p:cNvPr>
          <p:cNvSpPr txBox="1"/>
          <p:nvPr/>
        </p:nvSpPr>
        <p:spPr>
          <a:xfrm>
            <a:off x="4235756" y="5038264"/>
            <a:ext cx="320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&gt; (Vo – Vi) + 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PAC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02F0E2-F304-8FCE-D7F8-BBEA812343EB}"/>
              </a:ext>
            </a:extLst>
          </p:cNvPr>
          <p:cNvSpPr txBox="1"/>
          <p:nvPr/>
        </p:nvSpPr>
        <p:spPr>
          <a:xfrm>
            <a:off x="4400978" y="6012933"/>
            <a:ext cx="420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DC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224411-2DD0-CBF9-76E1-1BB3C06110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6312" y="5746271"/>
            <a:ext cx="462070" cy="42296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124E79-A745-FC43-B8BC-7BA61E369AD8}"/>
              </a:ext>
            </a:extLst>
          </p:cNvPr>
          <p:cNvCxnSpPr>
            <a:cxnSpLocks/>
          </p:cNvCxnSpPr>
          <p:nvPr/>
        </p:nvCxnSpPr>
        <p:spPr>
          <a:xfrm flipH="1">
            <a:off x="4566561" y="5970666"/>
            <a:ext cx="76074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C248E1D-C1A9-C378-2310-64845A005AED}"/>
              </a:ext>
            </a:extLst>
          </p:cNvPr>
          <p:cNvSpPr txBox="1"/>
          <p:nvPr/>
        </p:nvSpPr>
        <p:spPr>
          <a:xfrm>
            <a:off x="3985590" y="5546541"/>
            <a:ext cx="645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Vi</a:t>
            </a:r>
            <a:endParaRPr lang="en-US" sz="2800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B029D2-0150-8133-01C3-097CC33C6E0C}"/>
              </a:ext>
            </a:extLst>
          </p:cNvPr>
          <p:cNvSpPr txBox="1"/>
          <p:nvPr/>
        </p:nvSpPr>
        <p:spPr>
          <a:xfrm>
            <a:off x="6319362" y="5546541"/>
            <a:ext cx="645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Vo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43400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FA997E-5538-92AE-701D-2793EBBBD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24970-D2BE-7024-DB6B-FDB2DD35E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purpose of the DC Blocking Capacitor is to allow AC signals to pass</a:t>
            </a:r>
          </a:p>
          <a:p>
            <a:r>
              <a:rPr lang="en-US" dirty="0"/>
              <a:t>The wrong capacitor will cause signal attenuation in the desired frequency range </a:t>
            </a:r>
          </a:p>
          <a:p>
            <a:r>
              <a:rPr lang="en-US" dirty="0"/>
              <a:t>This attenuation attributed to the capacitor is known as series insertion loss or S21.</a:t>
            </a:r>
          </a:p>
          <a:p>
            <a:r>
              <a:rPr lang="en-US" dirty="0"/>
              <a:t>Insertion loss is typically expressed in magnitude dB and determined by the measure of the forward transmission coefficient S21</a:t>
            </a:r>
          </a:p>
          <a:p>
            <a:pPr marL="0" indent="0">
              <a:buNone/>
            </a:pPr>
            <a:r>
              <a:rPr lang="en-US" dirty="0"/>
              <a:t>		             		 where , </a:t>
            </a:r>
          </a:p>
          <a:p>
            <a:pPr>
              <a:spcBef>
                <a:spcPts val="800"/>
              </a:spcBef>
            </a:pPr>
            <a:r>
              <a:rPr lang="en-US" dirty="0"/>
              <a:t>Increasingly negative values of S21 magnitude correlates to greater signal loss.</a:t>
            </a:r>
          </a:p>
          <a:p>
            <a:pPr lvl="1"/>
            <a:r>
              <a:rPr lang="en-US" dirty="0"/>
              <a:t>An S21 of -0.5 dB represents a 10 % power loss.        </a:t>
            </a:r>
          </a:p>
          <a:p>
            <a:pPr lvl="1"/>
            <a:r>
              <a:rPr lang="en-US" dirty="0"/>
              <a:t>An S21 of -3.0 dB would result in a 50 % power loss.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05C86E-8A17-7576-F85E-C335B7FA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Coupling Capacitor Basics – </a:t>
            </a:r>
            <a:r>
              <a:rPr lang="en-US" i="1" dirty="0"/>
              <a:t>What about the signal?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EDCDE-6A66-339E-13D5-BE3AD7A4A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155" y="3094251"/>
            <a:ext cx="3681212" cy="62319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477AC10-7522-97D7-9300-9FDBDE3BBD80}"/>
              </a:ext>
            </a:extLst>
          </p:cNvPr>
          <p:cNvGrpSpPr/>
          <p:nvPr/>
        </p:nvGrpSpPr>
        <p:grpSpPr>
          <a:xfrm>
            <a:off x="4661555" y="5206179"/>
            <a:ext cx="3336521" cy="1133874"/>
            <a:chOff x="4661555" y="5426099"/>
            <a:chExt cx="3336521" cy="11338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8E376A-FF6A-9860-18ED-956C49E454F4}"/>
                </a:ext>
              </a:extLst>
            </p:cNvPr>
            <p:cNvGrpSpPr/>
            <p:nvPr/>
          </p:nvGrpSpPr>
          <p:grpSpPr>
            <a:xfrm>
              <a:off x="5032924" y="5495681"/>
              <a:ext cx="1619148" cy="1064292"/>
              <a:chOff x="8579852" y="5495681"/>
              <a:chExt cx="1933683" cy="106429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7252912-1932-3E36-DA57-9502DE4CDF5B}"/>
                  </a:ext>
                </a:extLst>
              </p:cNvPr>
              <p:cNvGrpSpPr/>
              <p:nvPr/>
            </p:nvGrpSpPr>
            <p:grpSpPr>
              <a:xfrm>
                <a:off x="8579852" y="5495681"/>
                <a:ext cx="991225" cy="1064292"/>
                <a:chOff x="8579852" y="5495681"/>
                <a:chExt cx="991225" cy="1064292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624B6B9E-5BD3-415F-9305-F4F3BA484F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8894387" y="5495681"/>
                  <a:ext cx="362155" cy="1064292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45A09DE7-A335-442C-8D92-D95772C726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8579852" y="5495681"/>
                  <a:ext cx="362155" cy="1064292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3A46F20-5B66-379E-2EB0-384D8E5B43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208922" y="5495681"/>
                  <a:ext cx="362155" cy="1064292"/>
                </a:xfrm>
                <a:prstGeom prst="rect">
                  <a:avLst/>
                </a:prstGeom>
              </p:spPr>
            </p:pic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3160FE0-769C-6A9E-2D05-6304BBD1F7CF}"/>
                  </a:ext>
                </a:extLst>
              </p:cNvPr>
              <p:cNvGrpSpPr/>
              <p:nvPr/>
            </p:nvGrpSpPr>
            <p:grpSpPr>
              <a:xfrm>
                <a:off x="9522310" y="5640566"/>
                <a:ext cx="991225" cy="774522"/>
                <a:chOff x="9648714" y="5495681"/>
                <a:chExt cx="991225" cy="1064292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B626CC62-12F0-75F4-68B4-D0AC370859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963249" y="5495681"/>
                  <a:ext cx="362155" cy="1064292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6C2AE857-07E0-2392-E245-07BDD5D78E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648714" y="5495681"/>
                  <a:ext cx="362155" cy="1064292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FB7F4E60-82E4-8131-75D0-41D6ABB939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0277784" y="5495681"/>
                  <a:ext cx="362155" cy="1064292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F9D372-9DD7-1369-7D7E-BC9C3C73C13A}"/>
                </a:ext>
              </a:extLst>
            </p:cNvPr>
            <p:cNvSpPr txBox="1"/>
            <p:nvPr/>
          </p:nvSpPr>
          <p:spPr>
            <a:xfrm>
              <a:off x="4661555" y="5426099"/>
              <a:ext cx="410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AC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73F3D7-9D37-2C1F-CE71-C94A472C1EDB}"/>
                </a:ext>
              </a:extLst>
            </p:cNvPr>
            <p:cNvGrpSpPr/>
            <p:nvPr/>
          </p:nvGrpSpPr>
          <p:grpSpPr>
            <a:xfrm>
              <a:off x="4796358" y="5868975"/>
              <a:ext cx="1802332" cy="317703"/>
              <a:chOff x="4335780" y="3025140"/>
              <a:chExt cx="3497580" cy="800100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167A26F-F8D6-D142-A7E7-555D14F90EAB}"/>
                  </a:ext>
                </a:extLst>
              </p:cNvPr>
              <p:cNvCxnSpPr/>
              <p:nvPr/>
            </p:nvCxnSpPr>
            <p:spPr>
              <a:xfrm>
                <a:off x="5859780" y="3025140"/>
                <a:ext cx="0" cy="80010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D8E56C5-4A0F-948C-6D27-3868335CB123}"/>
                  </a:ext>
                </a:extLst>
              </p:cNvPr>
              <p:cNvCxnSpPr/>
              <p:nvPr/>
            </p:nvCxnSpPr>
            <p:spPr>
              <a:xfrm>
                <a:off x="6309360" y="3025140"/>
                <a:ext cx="0" cy="80010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367B011-BE1B-E000-2F7C-60255808319D}"/>
                  </a:ext>
                </a:extLst>
              </p:cNvPr>
              <p:cNvCxnSpPr/>
              <p:nvPr/>
            </p:nvCxnSpPr>
            <p:spPr>
              <a:xfrm flipH="1">
                <a:off x="4335780" y="3406140"/>
                <a:ext cx="1524000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48D67A2-579E-74FF-FE80-E45DE1DDA0C1}"/>
                  </a:ext>
                </a:extLst>
              </p:cNvPr>
              <p:cNvCxnSpPr/>
              <p:nvPr/>
            </p:nvCxnSpPr>
            <p:spPr>
              <a:xfrm flipH="1">
                <a:off x="6309360" y="3406140"/>
                <a:ext cx="1524000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D99DC1E-197A-1626-F387-BDBBDF89472A}"/>
                </a:ext>
              </a:extLst>
            </p:cNvPr>
            <p:cNvGrpSpPr/>
            <p:nvPr/>
          </p:nvGrpSpPr>
          <p:grpSpPr>
            <a:xfrm>
              <a:off x="5888863" y="5653016"/>
              <a:ext cx="983605" cy="738188"/>
              <a:chOff x="5447919" y="5653016"/>
              <a:chExt cx="1902206" cy="738188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BA3C152-CC50-995C-D82E-F060DFE8BAC8}"/>
                  </a:ext>
                </a:extLst>
              </p:cNvPr>
              <p:cNvCxnSpPr/>
              <p:nvPr/>
            </p:nvCxnSpPr>
            <p:spPr>
              <a:xfrm flipH="1">
                <a:off x="5447919" y="5653016"/>
                <a:ext cx="1902206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037CFD3-A225-ABCF-F537-AF637F54349A}"/>
                  </a:ext>
                </a:extLst>
              </p:cNvPr>
              <p:cNvCxnSpPr/>
              <p:nvPr/>
            </p:nvCxnSpPr>
            <p:spPr>
              <a:xfrm flipH="1">
                <a:off x="5447919" y="6391204"/>
                <a:ext cx="1902206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CCC06B9-F327-6300-D18D-AF5322396503}"/>
                </a:ext>
              </a:extLst>
            </p:cNvPr>
            <p:cNvGrpSpPr/>
            <p:nvPr/>
          </p:nvGrpSpPr>
          <p:grpSpPr>
            <a:xfrm>
              <a:off x="5135559" y="5512558"/>
              <a:ext cx="1720272" cy="1019175"/>
              <a:chOff x="5447919" y="5512558"/>
              <a:chExt cx="1902206" cy="1019175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5A4E9289-BA16-AE9B-1979-E21EA1F344C3}"/>
                  </a:ext>
                </a:extLst>
              </p:cNvPr>
              <p:cNvCxnSpPr/>
              <p:nvPr/>
            </p:nvCxnSpPr>
            <p:spPr>
              <a:xfrm flipH="1">
                <a:off x="5447919" y="5512558"/>
                <a:ext cx="1902206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FECE264-5F38-0740-3CD1-99CC851A6DE7}"/>
                  </a:ext>
                </a:extLst>
              </p:cNvPr>
              <p:cNvCxnSpPr/>
              <p:nvPr/>
            </p:nvCxnSpPr>
            <p:spPr>
              <a:xfrm flipH="1">
                <a:off x="5447919" y="6531733"/>
                <a:ext cx="1902206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0BC141D-97D6-F04F-C5CE-D83835FFB021}"/>
                </a:ext>
              </a:extLst>
            </p:cNvPr>
            <p:cNvCxnSpPr>
              <a:cxnSpLocks/>
            </p:cNvCxnSpPr>
            <p:nvPr/>
          </p:nvCxnSpPr>
          <p:spPr>
            <a:xfrm>
              <a:off x="6807200" y="6374594"/>
              <a:ext cx="0" cy="170524"/>
            </a:xfrm>
            <a:prstGeom prst="line">
              <a:avLst/>
            </a:prstGeom>
            <a:ln w="12700">
              <a:solidFill>
                <a:schemeClr val="accent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A353A8-5150-B92E-CB3F-B7849BAE656C}"/>
                </a:ext>
              </a:extLst>
            </p:cNvPr>
            <p:cNvCxnSpPr>
              <a:cxnSpLocks/>
            </p:cNvCxnSpPr>
            <p:nvPr/>
          </p:nvCxnSpPr>
          <p:spPr>
            <a:xfrm>
              <a:off x="6804025" y="5512558"/>
              <a:ext cx="0" cy="140458"/>
            </a:xfrm>
            <a:prstGeom prst="line">
              <a:avLst/>
            </a:prstGeom>
            <a:ln w="12700">
              <a:solidFill>
                <a:schemeClr val="accent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88EFDD-E682-DF88-933D-1B0DC07AB1D6}"/>
                </a:ext>
              </a:extLst>
            </p:cNvPr>
            <p:cNvSpPr txBox="1"/>
            <p:nvPr/>
          </p:nvSpPr>
          <p:spPr>
            <a:xfrm>
              <a:off x="4972499" y="6144655"/>
              <a:ext cx="4988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Cap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67F64E-7784-DC29-6F13-FE2CC4875A11}"/>
                </a:ext>
              </a:extLst>
            </p:cNvPr>
            <p:cNvSpPr txBox="1"/>
            <p:nvPr/>
          </p:nvSpPr>
          <p:spPr>
            <a:xfrm>
              <a:off x="6697720" y="5793473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Signal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682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78590-DBED-DE5C-E453-1C1D8B8CA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A9754-D1B3-34F6-E516-BF3D32985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3" y="1269966"/>
            <a:ext cx="4990269" cy="5169657"/>
          </a:xfrm>
        </p:spPr>
        <p:txBody>
          <a:bodyPr/>
          <a:lstStyle/>
          <a:p>
            <a:r>
              <a:rPr lang="en-US" dirty="0"/>
              <a:t>S21 attenuation is proportional to the capacitor’s complex impedance. The higher the impedance, the higher the loss.</a:t>
            </a:r>
          </a:p>
          <a:p>
            <a:r>
              <a:rPr lang="en-US" dirty="0"/>
              <a:t>A capacitor having sufficiently low impedance throughout the desired frequency band will have a low S</a:t>
            </a:r>
            <a:r>
              <a:rPr lang="en-US" baseline="-25000" dirty="0"/>
              <a:t>21</a:t>
            </a:r>
            <a:r>
              <a:rPr lang="en-US" dirty="0"/>
              <a:t> and provide good signal coupling.  </a:t>
            </a:r>
          </a:p>
          <a:p>
            <a:r>
              <a:rPr lang="en-US" dirty="0"/>
              <a:t>Parasitic behavior at higher frequencies cause erratic resonances which influence RF signal loss.  </a:t>
            </a:r>
          </a:p>
          <a:p>
            <a:r>
              <a:rPr lang="en-US" dirty="0"/>
              <a:t>Knowing the frequency at which these parasitic resonances occur can identify the limits of that capacitors pass band.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006E26-5FE2-DA33-B553-F87C87896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290287"/>
            <a:ext cx="10460663" cy="682480"/>
          </a:xfrm>
        </p:spPr>
        <p:txBody>
          <a:bodyPr/>
          <a:lstStyle/>
          <a:p>
            <a:r>
              <a:rPr lang="en-US" dirty="0"/>
              <a:t>Influence of Complex Impedance on S21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77E39-848C-9202-B6C7-F4A01D0904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3722" y="1356146"/>
            <a:ext cx="5804114" cy="42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195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D3926B-2D67-DBE5-377F-E986B4E3C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F403-7548-4657-D01F-8E7DD3E5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caps block DC but not all capacitors couple signals efficiently in the desired band </a:t>
            </a:r>
          </a:p>
          <a:p>
            <a:r>
              <a:rPr lang="en-US" dirty="0"/>
              <a:t>Need Voltage Rating, Frequency Band, Case Size</a:t>
            </a:r>
          </a:p>
          <a:p>
            <a:r>
              <a:rPr lang="en-US" dirty="0"/>
              <a:t>Iterative testing and measuring performance (requires timely rework)</a:t>
            </a:r>
          </a:p>
          <a:p>
            <a:r>
              <a:rPr lang="en-US" dirty="0"/>
              <a:t>Just get a broadband capacitor? (specialty cap, more costly)</a:t>
            </a:r>
          </a:p>
          <a:p>
            <a:r>
              <a:rPr lang="en-US" dirty="0"/>
              <a:t>Calculate capacitance from </a:t>
            </a:r>
            <a:r>
              <a:rPr lang="en-US" dirty="0" err="1"/>
              <a:t>Fco</a:t>
            </a:r>
            <a:r>
              <a:rPr lang="en-US" dirty="0"/>
              <a:t> and system impedance (what about Parasitic effect)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Simplified Approach:</a:t>
            </a:r>
          </a:p>
          <a:p>
            <a:r>
              <a:rPr lang="en-US" dirty="0"/>
              <a:t>Select from a series of capacitors already characterized for Common frequency bands</a:t>
            </a:r>
          </a:p>
          <a:p>
            <a:r>
              <a:rPr lang="en-US" dirty="0"/>
              <a:t>The characteristics are known, S21 &lt; 0.5dB and S2P files available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F340F0-B97F-2AB1-8097-79BAE6197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Simplified Approach to Choosing a DC Blocking Capacitor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50A02-BF7A-0BB8-7349-925543559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388" y="3429000"/>
            <a:ext cx="1942412" cy="102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622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D60603-E455-C354-EC51-B3A23AA6C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49DA24-5743-10CA-367B-056B78C0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Simplified Approach to Selecting a DC Blocking Capacitor</a:t>
            </a:r>
          </a:p>
        </p:txBody>
      </p:sp>
      <p:sp>
        <p:nvSpPr>
          <p:cNvPr id="6" name="Flow Step 1 Label"/>
          <p:cNvSpPr txBox="1"/>
          <p:nvPr/>
        </p:nvSpPr>
        <p:spPr>
          <a:xfrm>
            <a:off x="2437766" y="1630680"/>
            <a:ext cx="3343908" cy="7720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dirty="0">
                <a:solidFill>
                  <a:srgbClr val="0081C6"/>
                </a:solidFill>
                <a:latin typeface="Arial"/>
              </a:rPr>
              <a:t>STEP 1</a:t>
            </a:r>
          </a:p>
          <a:p>
            <a:pPr algn="ctr">
              <a:spcBef>
                <a:spcPts val="0"/>
              </a:spcBef>
            </a:pPr>
            <a:r>
              <a:rPr lang="en-US" sz="1800" b="0" dirty="0">
                <a:solidFill>
                  <a:srgbClr val="215678"/>
                </a:solidFill>
                <a:latin typeface="Arial"/>
              </a:rPr>
              <a:t>Select</a:t>
            </a:r>
            <a:r>
              <a:rPr sz="1800" b="0" dirty="0">
                <a:solidFill>
                  <a:srgbClr val="215678"/>
                </a:solidFill>
                <a:latin typeface="Arial"/>
              </a:rPr>
              <a:t> frequency</a:t>
            </a:r>
            <a:r>
              <a:rPr lang="en-US" sz="1800" b="0" dirty="0">
                <a:solidFill>
                  <a:srgbClr val="215678"/>
                </a:solidFill>
                <a:latin typeface="Arial"/>
              </a:rPr>
              <a:t> </a:t>
            </a:r>
            <a:r>
              <a:rPr sz="1800" b="0" dirty="0">
                <a:solidFill>
                  <a:srgbClr val="215678"/>
                </a:solidFill>
                <a:latin typeface="Arial"/>
              </a:rPr>
              <a:t>band</a:t>
            </a:r>
            <a:r>
              <a:rPr lang="en-US" dirty="0">
                <a:solidFill>
                  <a:srgbClr val="215678"/>
                </a:solidFill>
                <a:latin typeface="Arial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en-US" sz="1200" i="1" dirty="0">
                <a:solidFill>
                  <a:srgbClr val="215678"/>
                </a:solidFill>
                <a:latin typeface="Arial"/>
              </a:rPr>
              <a:t>(0.5 </a:t>
            </a:r>
            <a:r>
              <a:rPr lang="en-US" sz="1200" i="1" dirty="0" err="1">
                <a:solidFill>
                  <a:srgbClr val="215678"/>
                </a:solidFill>
                <a:latin typeface="Arial"/>
              </a:rPr>
              <a:t>db</a:t>
            </a:r>
            <a:r>
              <a:rPr lang="en-US" sz="1200" i="1" dirty="0">
                <a:solidFill>
                  <a:srgbClr val="215678"/>
                </a:solidFill>
                <a:latin typeface="Arial"/>
              </a:rPr>
              <a:t> S</a:t>
            </a:r>
            <a:r>
              <a:rPr lang="en-US" sz="1200" i="1" baseline="-25000" dirty="0">
                <a:solidFill>
                  <a:srgbClr val="215678"/>
                </a:solidFill>
                <a:latin typeface="Arial"/>
              </a:rPr>
              <a:t>21</a:t>
            </a:r>
            <a:r>
              <a:rPr lang="en-US" sz="1200" i="1" dirty="0">
                <a:solidFill>
                  <a:srgbClr val="215678"/>
                </a:solidFill>
                <a:latin typeface="Arial"/>
              </a:rPr>
              <a:t>)</a:t>
            </a:r>
            <a:endParaRPr sz="1200" b="0" i="1" dirty="0">
              <a:solidFill>
                <a:srgbClr val="215678"/>
              </a:solidFill>
              <a:latin typeface="Arial"/>
            </a:endParaRPr>
          </a:p>
        </p:txBody>
      </p:sp>
      <p:sp>
        <p:nvSpPr>
          <p:cNvPr id="8" name="Flow Step 2 Label"/>
          <p:cNvSpPr txBox="1"/>
          <p:nvPr/>
        </p:nvSpPr>
        <p:spPr>
          <a:xfrm>
            <a:off x="2646680" y="2846832"/>
            <a:ext cx="2926080" cy="8643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dirty="0">
                <a:solidFill>
                  <a:srgbClr val="0081C6"/>
                </a:solidFill>
                <a:latin typeface="Arial"/>
              </a:rPr>
              <a:t>STEP 2</a:t>
            </a:r>
          </a:p>
          <a:p>
            <a:pPr algn="ctr">
              <a:spcBef>
                <a:spcPts val="0"/>
              </a:spcBef>
            </a:pPr>
            <a:r>
              <a:rPr sz="1800" b="0" dirty="0">
                <a:solidFill>
                  <a:srgbClr val="215678"/>
                </a:solidFill>
                <a:latin typeface="Arial"/>
              </a:rPr>
              <a:t>Select rated </a:t>
            </a:r>
            <a:r>
              <a:rPr lang="en-US" sz="1800" b="0" dirty="0">
                <a:solidFill>
                  <a:srgbClr val="215678"/>
                </a:solidFill>
                <a:latin typeface="Arial"/>
              </a:rPr>
              <a:t>maximum </a:t>
            </a:r>
            <a:r>
              <a:rPr sz="1800" b="0" dirty="0">
                <a:solidFill>
                  <a:srgbClr val="215678"/>
                </a:solidFill>
                <a:latin typeface="Arial"/>
              </a:rPr>
              <a:t>voltage</a:t>
            </a:r>
            <a:r>
              <a:rPr lang="en-US" sz="1800" b="0" dirty="0">
                <a:solidFill>
                  <a:srgbClr val="215678"/>
                </a:solidFill>
                <a:latin typeface="Arial"/>
              </a:rPr>
              <a:t> </a:t>
            </a:r>
            <a:r>
              <a:rPr lang="en-US" dirty="0">
                <a:solidFill>
                  <a:srgbClr val="215678"/>
                </a:solidFill>
                <a:latin typeface="Arial"/>
              </a:rPr>
              <a:t>a</a:t>
            </a:r>
            <a:r>
              <a:rPr sz="1800" b="0" dirty="0">
                <a:solidFill>
                  <a:srgbClr val="215678"/>
                </a:solidFill>
                <a:latin typeface="Arial"/>
              </a:rPr>
              <a:t>vailable</a:t>
            </a:r>
          </a:p>
        </p:txBody>
      </p:sp>
      <p:sp>
        <p:nvSpPr>
          <p:cNvPr id="10" name="Flow Step 3 Label"/>
          <p:cNvSpPr txBox="1"/>
          <p:nvPr/>
        </p:nvSpPr>
        <p:spPr>
          <a:xfrm>
            <a:off x="2646680" y="4062984"/>
            <a:ext cx="2926080" cy="8643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dirty="0">
                <a:solidFill>
                  <a:srgbClr val="0081C6"/>
                </a:solidFill>
                <a:latin typeface="Arial"/>
              </a:rPr>
              <a:t>STEP 3</a:t>
            </a:r>
          </a:p>
          <a:p>
            <a:pPr algn="ctr">
              <a:spcBef>
                <a:spcPts val="0"/>
              </a:spcBef>
            </a:pPr>
            <a:r>
              <a:rPr sz="1800" b="0" dirty="0">
                <a:solidFill>
                  <a:srgbClr val="215678"/>
                </a:solidFill>
                <a:latin typeface="Arial"/>
              </a:rPr>
              <a:t>Choose available
case size</a:t>
            </a:r>
          </a:p>
        </p:txBody>
      </p:sp>
      <p:sp>
        <p:nvSpPr>
          <p:cNvPr id="12" name="Flow Step 4 Label"/>
          <p:cNvSpPr txBox="1"/>
          <p:nvPr/>
        </p:nvSpPr>
        <p:spPr>
          <a:xfrm>
            <a:off x="2646680" y="5279136"/>
            <a:ext cx="2926080" cy="8643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dirty="0">
                <a:solidFill>
                  <a:srgbClr val="0081C6"/>
                </a:solidFill>
                <a:latin typeface="Arial"/>
              </a:rPr>
              <a:t>STEP 4</a:t>
            </a:r>
          </a:p>
          <a:p>
            <a:pPr algn="ctr">
              <a:spcBef>
                <a:spcPts val="0"/>
              </a:spcBef>
            </a:pPr>
            <a:r>
              <a:rPr sz="1800" b="0" dirty="0">
                <a:solidFill>
                  <a:srgbClr val="215678"/>
                </a:solidFill>
                <a:latin typeface="Arial"/>
              </a:rPr>
              <a:t>Select component
grade</a:t>
            </a:r>
          </a:p>
        </p:txBody>
      </p:sp>
      <p:sp>
        <p:nvSpPr>
          <p:cNvPr id="16" name="Flow Step 1 Description Placeholder"/>
          <p:cNvSpPr/>
          <p:nvPr/>
        </p:nvSpPr>
        <p:spPr>
          <a:xfrm>
            <a:off x="6093968" y="1630680"/>
            <a:ext cx="4389120" cy="822960"/>
          </a:xfrm>
          <a:prstGeom prst="rect">
            <a:avLst/>
          </a:prstGeom>
          <a:solidFill>
            <a:srgbClr val="F2F8FB"/>
          </a:solidFill>
          <a:ln w="12700">
            <a:solidFill>
              <a:srgbClr val="0081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r>
              <a:rPr lang="en-US" sz="1600" i="1" dirty="0">
                <a:solidFill>
                  <a:srgbClr val="5C7484"/>
                </a:solidFill>
                <a:latin typeface="Arial"/>
              </a:rPr>
              <a:t>HF, VHF, UHF, L, S, C X, Ku</a:t>
            </a:r>
            <a:endParaRPr sz="1600" i="1" dirty="0">
              <a:solidFill>
                <a:srgbClr val="5C7484"/>
              </a:solidFill>
              <a:latin typeface="Arial"/>
            </a:endParaRPr>
          </a:p>
        </p:txBody>
      </p:sp>
      <p:sp>
        <p:nvSpPr>
          <p:cNvPr id="17" name="Flow Step 2 Description Placeholder"/>
          <p:cNvSpPr/>
          <p:nvPr/>
        </p:nvSpPr>
        <p:spPr>
          <a:xfrm>
            <a:off x="6093968" y="2795016"/>
            <a:ext cx="4389120" cy="822960"/>
          </a:xfrm>
          <a:prstGeom prst="rect">
            <a:avLst/>
          </a:prstGeom>
          <a:solidFill>
            <a:srgbClr val="F2F8FB"/>
          </a:solidFill>
          <a:ln w="12700">
            <a:solidFill>
              <a:srgbClr val="0081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r>
              <a:rPr lang="en-US" sz="1600" i="1" dirty="0">
                <a:solidFill>
                  <a:srgbClr val="5C7484"/>
                </a:solidFill>
                <a:latin typeface="Arial"/>
              </a:rPr>
              <a:t>25, 50, 100, 500</a:t>
            </a:r>
            <a:endParaRPr sz="1600" i="1" dirty="0">
              <a:solidFill>
                <a:srgbClr val="5C7484"/>
              </a:solidFill>
              <a:latin typeface="Arial"/>
            </a:endParaRPr>
          </a:p>
        </p:txBody>
      </p:sp>
      <p:sp>
        <p:nvSpPr>
          <p:cNvPr id="18" name="Flow Step 3 Description Placeholder"/>
          <p:cNvSpPr/>
          <p:nvPr/>
        </p:nvSpPr>
        <p:spPr>
          <a:xfrm>
            <a:off x="6093968" y="4062984"/>
            <a:ext cx="4389120" cy="822960"/>
          </a:xfrm>
          <a:prstGeom prst="rect">
            <a:avLst/>
          </a:prstGeom>
          <a:solidFill>
            <a:srgbClr val="F2F8FB"/>
          </a:solidFill>
          <a:ln w="12700">
            <a:solidFill>
              <a:srgbClr val="0081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r>
              <a:rPr lang="en-US" sz="1600" i="1" dirty="0">
                <a:solidFill>
                  <a:srgbClr val="5C7484"/>
                </a:solidFill>
                <a:latin typeface="Arial"/>
              </a:rPr>
              <a:t>0402, 0603, 0805, 1210</a:t>
            </a:r>
            <a:endParaRPr sz="1600" i="1" dirty="0">
              <a:solidFill>
                <a:srgbClr val="5C7484"/>
              </a:solidFill>
              <a:latin typeface="Arial"/>
            </a:endParaRPr>
          </a:p>
        </p:txBody>
      </p:sp>
      <p:sp>
        <p:nvSpPr>
          <p:cNvPr id="19" name="Flow Step 4 Description Placeholder"/>
          <p:cNvSpPr/>
          <p:nvPr/>
        </p:nvSpPr>
        <p:spPr>
          <a:xfrm>
            <a:off x="6093968" y="5279136"/>
            <a:ext cx="4389120" cy="822960"/>
          </a:xfrm>
          <a:prstGeom prst="rect">
            <a:avLst/>
          </a:prstGeom>
          <a:solidFill>
            <a:srgbClr val="F2F8FB"/>
          </a:solidFill>
          <a:ln w="12700">
            <a:solidFill>
              <a:srgbClr val="0081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r>
              <a:rPr lang="en-US" sz="1600" i="1" dirty="0">
                <a:solidFill>
                  <a:srgbClr val="5C7484"/>
                </a:solidFill>
                <a:latin typeface="Arial"/>
              </a:rPr>
              <a:t>Standard, Automotive, High Reliability</a:t>
            </a:r>
            <a:endParaRPr sz="1600" i="1" dirty="0">
              <a:solidFill>
                <a:srgbClr val="5C7484"/>
              </a:solidFill>
              <a:latin typeface="Arial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F85FAC-718C-48CD-3532-F7757C3DD2FE}"/>
              </a:ext>
            </a:extLst>
          </p:cNvPr>
          <p:cNvGrpSpPr/>
          <p:nvPr/>
        </p:nvGrpSpPr>
        <p:grpSpPr>
          <a:xfrm>
            <a:off x="1453134" y="5265420"/>
            <a:ext cx="822960" cy="822960"/>
            <a:chOff x="1453134" y="5265420"/>
            <a:chExt cx="822960" cy="822960"/>
          </a:xfrm>
        </p:grpSpPr>
        <p:sp>
          <p:nvSpPr>
            <p:cNvPr id="11" name="Flow Step 4 Node"/>
            <p:cNvSpPr/>
            <p:nvPr/>
          </p:nvSpPr>
          <p:spPr>
            <a:xfrm>
              <a:off x="1453134" y="5265420"/>
              <a:ext cx="822960" cy="822960"/>
            </a:xfrm>
            <a:prstGeom prst="ellipse">
              <a:avLst/>
            </a:prstGeom>
            <a:solidFill>
              <a:srgbClr val="0081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sz="2800" b="1" dirty="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22" name="Graphic 21" descr="Rating 3 Star with solid fill">
              <a:extLst>
                <a:ext uri="{FF2B5EF4-FFF2-40B4-BE49-F238E27FC236}">
                  <a16:creationId xmlns:a16="http://schemas.microsoft.com/office/drawing/2014/main" id="{47041EC2-E6B4-3819-A196-B9A67CA0C6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0294" y="5402580"/>
              <a:ext cx="548640" cy="54864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6BFD84-B10C-992D-C4E9-6BB192AE3C93}"/>
              </a:ext>
            </a:extLst>
          </p:cNvPr>
          <p:cNvGrpSpPr/>
          <p:nvPr/>
        </p:nvGrpSpPr>
        <p:grpSpPr>
          <a:xfrm>
            <a:off x="1453134" y="4062984"/>
            <a:ext cx="822960" cy="822960"/>
            <a:chOff x="1453134" y="4062984"/>
            <a:chExt cx="822960" cy="822960"/>
          </a:xfrm>
        </p:grpSpPr>
        <p:sp>
          <p:nvSpPr>
            <p:cNvPr id="9" name="Flow Step 3 Node"/>
            <p:cNvSpPr/>
            <p:nvPr/>
          </p:nvSpPr>
          <p:spPr>
            <a:xfrm>
              <a:off x="1453134" y="4062984"/>
              <a:ext cx="822960" cy="822960"/>
            </a:xfrm>
            <a:prstGeom prst="ellipse">
              <a:avLst/>
            </a:prstGeom>
            <a:solidFill>
              <a:srgbClr val="0081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sz="2800" b="1" dirty="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24" name="Graphic 23" descr="Stop with solid fill">
              <a:extLst>
                <a:ext uri="{FF2B5EF4-FFF2-40B4-BE49-F238E27FC236}">
                  <a16:creationId xmlns:a16="http://schemas.microsoft.com/office/drawing/2014/main" id="{E3602EF4-ECF5-B393-991F-B9CCCCC712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90294" y="4200144"/>
              <a:ext cx="548640" cy="54864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91C86C-2841-8A31-5377-1C7A20D59764}"/>
              </a:ext>
            </a:extLst>
          </p:cNvPr>
          <p:cNvGrpSpPr/>
          <p:nvPr/>
        </p:nvGrpSpPr>
        <p:grpSpPr>
          <a:xfrm>
            <a:off x="1453134" y="1481201"/>
            <a:ext cx="822960" cy="822960"/>
            <a:chOff x="566166" y="1410716"/>
            <a:chExt cx="822960" cy="822960"/>
          </a:xfrm>
        </p:grpSpPr>
        <p:sp>
          <p:nvSpPr>
            <p:cNvPr id="5" name="Flow Step 1 Node"/>
            <p:cNvSpPr/>
            <p:nvPr/>
          </p:nvSpPr>
          <p:spPr>
            <a:xfrm>
              <a:off x="566166" y="1410716"/>
              <a:ext cx="822960" cy="822960"/>
            </a:xfrm>
            <a:prstGeom prst="ellipse">
              <a:avLst/>
            </a:prstGeom>
            <a:solidFill>
              <a:srgbClr val="0081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sz="2800" b="1" dirty="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26" name="Graphic 25" descr="Normal Distribution outline">
              <a:extLst>
                <a:ext uri="{FF2B5EF4-FFF2-40B4-BE49-F238E27FC236}">
                  <a16:creationId xmlns:a16="http://schemas.microsoft.com/office/drawing/2014/main" id="{9B518A0B-329C-DC3C-6783-409D63FE12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3326" y="1547876"/>
              <a:ext cx="548640" cy="54864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938B25-6D27-4F99-D042-81E54461A9EB}"/>
              </a:ext>
            </a:extLst>
          </p:cNvPr>
          <p:cNvGrpSpPr/>
          <p:nvPr/>
        </p:nvGrpSpPr>
        <p:grpSpPr>
          <a:xfrm>
            <a:off x="1453134" y="2846832"/>
            <a:ext cx="822960" cy="822960"/>
            <a:chOff x="1453134" y="2846832"/>
            <a:chExt cx="822960" cy="822960"/>
          </a:xfrm>
        </p:grpSpPr>
        <p:sp>
          <p:nvSpPr>
            <p:cNvPr id="7" name="Flow Step 2 Node"/>
            <p:cNvSpPr/>
            <p:nvPr/>
          </p:nvSpPr>
          <p:spPr>
            <a:xfrm>
              <a:off x="1453134" y="2846832"/>
              <a:ext cx="822960" cy="822960"/>
            </a:xfrm>
            <a:prstGeom prst="ellipse">
              <a:avLst/>
            </a:prstGeom>
            <a:solidFill>
              <a:srgbClr val="0081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endParaRPr sz="2800" b="1" dirty="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30" name="Graphic 29" descr="Lightning bolt with solid fill">
              <a:extLst>
                <a:ext uri="{FF2B5EF4-FFF2-40B4-BE49-F238E27FC236}">
                  <a16:creationId xmlns:a16="http://schemas.microsoft.com/office/drawing/2014/main" id="{96309CDC-F356-F518-1685-2CAE320CF6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90294" y="2983992"/>
              <a:ext cx="548640" cy="548640"/>
            </a:xfrm>
            <a:prstGeom prst="rect">
              <a:avLst/>
            </a:prstGeom>
          </p:spPr>
        </p:pic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F97E49-C95E-D556-7C66-89801674DEA0}"/>
              </a:ext>
            </a:extLst>
          </p:cNvPr>
          <p:cNvCxnSpPr>
            <a:stCxn id="16" idx="2"/>
            <a:endCxn id="17" idx="0"/>
          </p:cNvCxnSpPr>
          <p:nvPr/>
        </p:nvCxnSpPr>
        <p:spPr>
          <a:xfrm>
            <a:off x="8288528" y="2453640"/>
            <a:ext cx="0" cy="341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0DDDE5-1BED-A099-C9F3-B98425870F6B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8288528" y="3617976"/>
            <a:ext cx="0" cy="445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01BB93F-D065-AB33-77AA-956133049004}"/>
              </a:ext>
            </a:extLst>
          </p:cNvPr>
          <p:cNvCxnSpPr>
            <a:cxnSpLocks/>
          </p:cNvCxnSpPr>
          <p:nvPr/>
        </p:nvCxnSpPr>
        <p:spPr>
          <a:xfrm>
            <a:off x="8288528" y="4885944"/>
            <a:ext cx="0" cy="393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39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D07AD6-80BC-B0E2-FD5D-755CD46A4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8B8A-3864-9EEF-94F4-51B95DF3E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4" y="1269966"/>
            <a:ext cx="10460662" cy="516965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Example:</a:t>
            </a:r>
          </a:p>
          <a:p>
            <a:pPr marL="0" indent="0">
              <a:buNone/>
            </a:pPr>
            <a:r>
              <a:rPr lang="en-US" dirty="0"/>
              <a:t>  Application requirements of S band with 50V, 0402, for high reliability application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FC59B8-E6FC-1168-F538-D59B8D097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from DC Block Data Sheet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CC6011-379C-C123-7179-86A5311040AF}"/>
              </a:ext>
            </a:extLst>
          </p:cNvPr>
          <p:cNvSpPr/>
          <p:nvPr/>
        </p:nvSpPr>
        <p:spPr>
          <a:xfrm>
            <a:off x="8326402" y="5791532"/>
            <a:ext cx="2617609" cy="766763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46A51A-14F3-E778-23D0-35093BBE9534}"/>
              </a:ext>
            </a:extLst>
          </p:cNvPr>
          <p:cNvGrpSpPr>
            <a:grpSpLocks noChangeAspect="1"/>
          </p:cNvGrpSpPr>
          <p:nvPr/>
        </p:nvGrpSpPr>
        <p:grpSpPr>
          <a:xfrm>
            <a:off x="116839" y="2555916"/>
            <a:ext cx="11190539" cy="2565925"/>
            <a:chOff x="1406048" y="1998069"/>
            <a:chExt cx="8184628" cy="1876687"/>
          </a:xfrm>
        </p:grpSpPr>
        <p:sp>
          <p:nvSpPr>
            <p:cNvPr id="10" name="Arrow: Right 29">
              <a:extLst>
                <a:ext uri="{FF2B5EF4-FFF2-40B4-BE49-F238E27FC236}">
                  <a16:creationId xmlns:a16="http://schemas.microsoft.com/office/drawing/2014/main" id="{F55684B3-FA04-8D52-3FA8-914ABE98CC87}"/>
                </a:ext>
              </a:extLst>
            </p:cNvPr>
            <p:cNvSpPr/>
            <p:nvPr/>
          </p:nvSpPr>
          <p:spPr>
            <a:xfrm>
              <a:off x="1406048" y="2849177"/>
              <a:ext cx="499019" cy="164358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A5804C7-A752-2EE3-70DC-C0A69D6C9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9612" y="1998069"/>
              <a:ext cx="7621064" cy="1876687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F4FF844-1566-75C7-0D5B-5B2D43EF0B13}"/>
                </a:ext>
              </a:extLst>
            </p:cNvPr>
            <p:cNvSpPr/>
            <p:nvPr/>
          </p:nvSpPr>
          <p:spPr>
            <a:xfrm>
              <a:off x="4527412" y="2828996"/>
              <a:ext cx="440994" cy="232913"/>
            </a:xfrm>
            <a:prstGeom prst="ellipse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14E0A8-A34F-BADE-5A65-5887E048C34E}"/>
                </a:ext>
              </a:extLst>
            </p:cNvPr>
            <p:cNvSpPr/>
            <p:nvPr/>
          </p:nvSpPr>
          <p:spPr>
            <a:xfrm>
              <a:off x="5076914" y="2819955"/>
              <a:ext cx="440994" cy="232913"/>
            </a:xfrm>
            <a:prstGeom prst="ellipse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BD8F1CC-A384-53E3-0DCF-DACD87122CB3}"/>
                </a:ext>
              </a:extLst>
            </p:cNvPr>
            <p:cNvSpPr/>
            <p:nvPr/>
          </p:nvSpPr>
          <p:spPr>
            <a:xfrm>
              <a:off x="2197834" y="2819954"/>
              <a:ext cx="440994" cy="232913"/>
            </a:xfrm>
            <a:prstGeom prst="ellipse">
              <a:avLst/>
            </a:prstGeom>
            <a:noFill/>
            <a:ln w="3175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5C22B2C-B923-FE11-0983-C04DCA8093E8}"/>
              </a:ext>
            </a:extLst>
          </p:cNvPr>
          <p:cNvSpPr txBox="1"/>
          <p:nvPr/>
        </p:nvSpPr>
        <p:spPr>
          <a:xfrm>
            <a:off x="8549664" y="5384908"/>
            <a:ext cx="217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 Rel Part Number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E44000-D78F-7982-8CA7-7AF0FB5BA31C}"/>
              </a:ext>
            </a:extLst>
          </p:cNvPr>
          <p:cNvSpPr txBox="1"/>
          <p:nvPr/>
        </p:nvSpPr>
        <p:spPr>
          <a:xfrm>
            <a:off x="8480548" y="5999351"/>
            <a:ext cx="2463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BC04208408DXAA_5G</a:t>
            </a:r>
          </a:p>
        </p:txBody>
      </p:sp>
    </p:spTree>
    <p:extLst>
      <p:ext uri="{BB962C8B-B14F-4D97-AF65-F5344CB8AC3E}">
        <p14:creationId xmlns:p14="http://schemas.microsoft.com/office/powerpoint/2010/main" val="233690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62260-EB07-DD85-2CBF-7E357BE86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EC3ED1-421A-0EFE-B801-F83C8B08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of Pre-Characterized Frequency Bands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4E872-DE4A-799C-D49F-B4D4B8FDA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86" y="1338784"/>
            <a:ext cx="3953427" cy="4620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A0F691-7103-6536-6E2B-761AE1EE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6" y="1267951"/>
            <a:ext cx="3200847" cy="2657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E34F70-A38A-B318-0C24-87936458D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236" y="1200619"/>
            <a:ext cx="3229426" cy="2676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484DD7-836E-0304-A06C-61FD564ED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905" y="4045813"/>
            <a:ext cx="3200847" cy="27340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993E11-16BA-D663-D3EA-39DB31A7A6DB}"/>
              </a:ext>
            </a:extLst>
          </p:cNvPr>
          <p:cNvSpPr txBox="1"/>
          <p:nvPr/>
        </p:nvSpPr>
        <p:spPr>
          <a:xfrm>
            <a:off x="7922485" y="4660563"/>
            <a:ext cx="32294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Custom DC Block part number can be established for application specific requirements.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632511-91D0-423B-6F72-DF682F23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F3F66-CD77-D236-87AD-60585A91F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Often, an application will require more than a commercial rating</a:t>
            </a:r>
          </a:p>
          <a:p>
            <a:pPr marL="0" indent="0">
              <a:buNone/>
            </a:pPr>
            <a:r>
              <a:rPr lang="en-US" dirty="0"/>
              <a:t>An automotive part might be a solution</a:t>
            </a:r>
          </a:p>
          <a:p>
            <a:pPr marL="0" indent="0">
              <a:buNone/>
            </a:pPr>
            <a:r>
              <a:rPr lang="en-US" dirty="0"/>
              <a:t>Vishay has AEC-Q200 Qualified Capacitors Manufactured in IATF16949 Facility</a:t>
            </a:r>
          </a:p>
          <a:p>
            <a:pPr marL="0" indent="0">
              <a:buNone/>
            </a:pPr>
            <a:r>
              <a:rPr lang="en-US" dirty="0"/>
              <a:t>Automotive Grade – provides higher reliability compliance directives</a:t>
            </a:r>
          </a:p>
          <a:p>
            <a:pPr lvl="1"/>
            <a:r>
              <a:rPr lang="en-US" dirty="0"/>
              <a:t>Robust Design Policy</a:t>
            </a:r>
          </a:p>
          <a:p>
            <a:pPr lvl="1"/>
            <a:r>
              <a:rPr lang="en-US" dirty="0"/>
              <a:t>Safe Launch Program</a:t>
            </a:r>
          </a:p>
          <a:p>
            <a:pPr lvl="1"/>
            <a:r>
              <a:rPr lang="en-US" dirty="0"/>
              <a:t>IATF16949 Facility</a:t>
            </a:r>
          </a:p>
          <a:p>
            <a:pPr lvl="1"/>
            <a:r>
              <a:rPr lang="en-US" dirty="0"/>
              <a:t>Maverick Lot Program</a:t>
            </a:r>
          </a:p>
          <a:p>
            <a:pPr lvl="1"/>
            <a:r>
              <a:rPr lang="en-US" dirty="0"/>
              <a:t>Reliability Monitoring</a:t>
            </a:r>
          </a:p>
          <a:p>
            <a:pPr lvl="1"/>
            <a:r>
              <a:rPr lang="en-US" dirty="0"/>
              <a:t>Error Proofing</a:t>
            </a:r>
          </a:p>
          <a:p>
            <a:pPr lvl="1"/>
            <a:r>
              <a:rPr lang="en-US" dirty="0"/>
              <a:t>Lessons Learned / Look Across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41262E-2DD5-A288-A536-E10FA5CDB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Commercial Grade – Automotive</a:t>
            </a:r>
          </a:p>
        </p:txBody>
      </p:sp>
    </p:spTree>
    <p:extLst>
      <p:ext uri="{BB962C8B-B14F-4D97-AF65-F5344CB8AC3E}">
        <p14:creationId xmlns:p14="http://schemas.microsoft.com/office/powerpoint/2010/main" val="65531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5E9644-CF0D-CED4-D760-E34D55633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9A802-0901-5733-CBB4-C2E34C10D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Beyond what an automotive grade part can offer, an application may require more.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Hi-Rel part advantages:</a:t>
            </a:r>
          </a:p>
          <a:p>
            <a:r>
              <a:rPr lang="en-US" dirty="0"/>
              <a:t>Qualified per the requirements of MIL-PRF-55681</a:t>
            </a:r>
          </a:p>
          <a:p>
            <a:r>
              <a:rPr lang="en-US" dirty="0"/>
              <a:t>Manufactured on a MIL-PRF-55681 qualified product line</a:t>
            </a:r>
          </a:p>
          <a:p>
            <a:r>
              <a:rPr lang="en-US" dirty="0"/>
              <a:t>Reliability maintenance testing to verify consistent quality</a:t>
            </a:r>
          </a:p>
          <a:p>
            <a:r>
              <a:rPr lang="en-US" dirty="0"/>
              <a:t>5G suffix = 100% voltage conditioning/screening</a:t>
            </a:r>
          </a:p>
          <a:p>
            <a:r>
              <a:rPr lang="en-US" dirty="0"/>
              <a:t>C of C report to confirm compliance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2820F9-5832-6C79-F67C-7480EC69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Commercial and Automotive Grade – Hi-Rel</a:t>
            </a:r>
          </a:p>
        </p:txBody>
      </p:sp>
    </p:spTree>
    <p:extLst>
      <p:ext uri="{BB962C8B-B14F-4D97-AF65-F5344CB8AC3E}">
        <p14:creationId xmlns:p14="http://schemas.microsoft.com/office/powerpoint/2010/main" val="188922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ACD807-9BDE-37D7-C6E8-C68CDE4F1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DA3A55-FAEE-A9F0-CB09-D5526DC6F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S-parameters From Data 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93FF4-2B18-DB85-672D-31F546EEA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912" y="1272395"/>
            <a:ext cx="8164064" cy="510611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63DD91-D74F-38AE-51EB-51CC3DE6124D}"/>
              </a:ext>
            </a:extLst>
          </p:cNvPr>
          <p:cNvCxnSpPr/>
          <p:nvPr/>
        </p:nvCxnSpPr>
        <p:spPr>
          <a:xfrm flipH="1">
            <a:off x="2691442" y="6072996"/>
            <a:ext cx="2208362" cy="0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75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523B0F-60D6-9E28-9783-FC5E7E558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9E50BD7-9F83-E64C-8CD4-4C2B7251CF6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3EF7B8-6303-F802-4E98-E6330B77CB3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488820" y="1232452"/>
            <a:ext cx="3709951" cy="520717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Specific parts for key bands</a:t>
            </a:r>
          </a:p>
          <a:p>
            <a:r>
              <a:rPr lang="en-US" dirty="0"/>
              <a:t>VHF, UHF, L, S, C, X, Ku</a:t>
            </a:r>
          </a:p>
          <a:p>
            <a:r>
              <a:rPr lang="en-US" dirty="0"/>
              <a:t>Custom bands available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Pre-Characterized</a:t>
            </a:r>
          </a:p>
          <a:p>
            <a:r>
              <a:rPr lang="en-US" dirty="0"/>
              <a:t>Resonant-free blocking</a:t>
            </a:r>
          </a:p>
          <a:p>
            <a:r>
              <a:rPr lang="en-US" dirty="0"/>
              <a:t>&lt;0.5dB S21 across band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Rated voltages</a:t>
            </a:r>
          </a:p>
          <a:p>
            <a:r>
              <a:rPr lang="en-US" dirty="0"/>
              <a:t> From 25V to 500V</a:t>
            </a:r>
          </a:p>
          <a:p>
            <a:pPr marL="0" indent="0">
              <a:spcBef>
                <a:spcPts val="140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Beyond Commercial </a:t>
            </a:r>
          </a:p>
          <a:p>
            <a:r>
              <a:rPr lang="en-US" dirty="0"/>
              <a:t>Automotive </a:t>
            </a:r>
          </a:p>
          <a:p>
            <a:r>
              <a:rPr lang="en-US" dirty="0"/>
              <a:t>High Reliability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48146E-C258-A72C-9E7E-A464A4638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22" y="1091800"/>
            <a:ext cx="6744108" cy="50709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702914-370F-4828-D211-819A8B8AA8FD}"/>
              </a:ext>
            </a:extLst>
          </p:cNvPr>
          <p:cNvSpPr txBox="1"/>
          <p:nvPr/>
        </p:nvSpPr>
        <p:spPr>
          <a:xfrm>
            <a:off x="2102318" y="6058539"/>
            <a:ext cx="360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dcblockingcaps.pdf (vishay.com)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CEEF79-B21A-1BF9-109C-708DA8918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Blocking Capacitors</a:t>
            </a:r>
          </a:p>
        </p:txBody>
      </p:sp>
    </p:spTree>
    <p:extLst>
      <p:ext uri="{BB962C8B-B14F-4D97-AF65-F5344CB8AC3E}">
        <p14:creationId xmlns:p14="http://schemas.microsoft.com/office/powerpoint/2010/main" val="150868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4E108-0DBD-5700-2641-CF1BDFB6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819F1B-5D21-467B-A52E-2CBF8F520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267" y="1593671"/>
            <a:ext cx="8696988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2" name="Subtitle 7">
            <a:extLst>
              <a:ext uri="{FF2B5EF4-FFF2-40B4-BE49-F238E27FC236}">
                <a16:creationId xmlns:a16="http://schemas.microsoft.com/office/drawing/2014/main" id="{AC0F80ED-35F0-AF3D-F885-CA8061226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3267" y="4531490"/>
            <a:ext cx="6187404" cy="1087477"/>
          </a:xfrm>
        </p:spPr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For technical questions, contact: </a:t>
            </a:r>
            <a:r>
              <a:rPr lang="en-US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mlcc@vishay.com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r>
              <a:rPr lang="en-US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</a:t>
            </a:r>
            <a:r>
              <a:rPr lang="en-US" sz="18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Rogers</a:t>
            </a:r>
            <a:r>
              <a:rPr lang="en-US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@Vishay.com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397577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Custom 1">
      <a:dk1>
        <a:srgbClr val="333333"/>
      </a:dk1>
      <a:lt1>
        <a:srgbClr val="FFFFFF"/>
      </a:lt1>
      <a:dk2>
        <a:srgbClr val="F2F2F2"/>
      </a:dk2>
      <a:lt2>
        <a:srgbClr val="D3EFFC"/>
      </a:lt2>
      <a:accent1>
        <a:srgbClr val="0081C6"/>
      </a:accent1>
      <a:accent2>
        <a:srgbClr val="225678"/>
      </a:accent2>
      <a:accent3>
        <a:srgbClr val="D1D3D3"/>
      </a:accent3>
      <a:accent4>
        <a:srgbClr val="9580AD"/>
      </a:accent4>
      <a:accent5>
        <a:srgbClr val="FEC01F"/>
      </a:accent5>
      <a:accent6>
        <a:srgbClr val="4CBB83"/>
      </a:accent6>
      <a:hlink>
        <a:srgbClr val="0181C6"/>
      </a:hlink>
      <a:folHlink>
        <a:srgbClr val="22567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_16x9_2023" id="{96A50C57-4465-C247-BB5B-0E7B42039A59}" vid="{7F80E538-547A-A143-90CA-3F84D15E07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7EBFB26-9331-4DFA-B48F-3B81FCC17C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54BA3-1F8D-479F-AF8D-773E3C8AA312}"/>
</file>

<file path=customXml/itemProps3.xml><?xml version="1.0" encoding="utf-8"?>
<ds:datastoreItem xmlns:ds="http://schemas.openxmlformats.org/officeDocument/2006/customXml" ds:itemID="{BBF02344-99CB-4F11-8447-B88554FBAF69}">
  <ds:schemaRefs>
    <ds:schemaRef ds:uri="C612AFA1-7CF5-4FB4-A448-E94F6617D635"/>
    <ds:schemaRef ds:uri="cc0fbb0d-9469-4af6-99c6-0097fd8940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c8eddb31-ca59-47b4-aceb-732539ed590b}" enabled="1" method="Standard" siteId="{5874b827-1966-41df-a5b7-b79ec04dab6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8662</TotalTime>
  <Words>887</Words>
  <Application>Microsoft Office PowerPoint</Application>
  <PresentationFormat>Widescreen</PresentationFormat>
  <Paragraphs>137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System Font Regular</vt:lpstr>
      <vt:lpstr>1_Custom Design</vt:lpstr>
      <vt:lpstr>DC Blocking Capacitors A Simplified Approach To Choosing  a DC Blocking Capacitor </vt:lpstr>
      <vt:lpstr>Topics  </vt:lpstr>
      <vt:lpstr>DC Blocking Capacitor Basics </vt:lpstr>
      <vt:lpstr>Blocking Capacitor Benefits </vt:lpstr>
      <vt:lpstr>Coupling Capacitor Basics – What about the signal?</vt:lpstr>
      <vt:lpstr>Influence of Complex Impedance on S21 </vt:lpstr>
      <vt:lpstr>A Simplified Approach to Choosing a DC Blocking Capacitor</vt:lpstr>
      <vt:lpstr>A Simplified Approach to Selecting a DC Blocking Capacitor</vt:lpstr>
      <vt:lpstr>Selecting from DC Block Data Sheet </vt:lpstr>
      <vt:lpstr>Selection of Pre-Characterized Frequency Bands </vt:lpstr>
      <vt:lpstr>Beyond Commercial Grade – Automotive</vt:lpstr>
      <vt:lpstr>Beyond Commercial and Automotive Grade – Hi-Rel</vt:lpstr>
      <vt:lpstr>Links to S-parameters From Data Sheet</vt:lpstr>
      <vt:lpstr>DC Blocking Capacitors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Deshpande, Megha</dc:creator>
  <cp:lastModifiedBy>Rogers, John</cp:lastModifiedBy>
  <cp:revision>115</cp:revision>
  <cp:lastPrinted>2025-07-31T17:28:39Z</cp:lastPrinted>
  <dcterms:created xsi:type="dcterms:W3CDTF">2023-08-09T17:54:30Z</dcterms:created>
  <dcterms:modified xsi:type="dcterms:W3CDTF">2026-10-02T21:42:43Z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  <property fmtid="{D5CDD505-2E9C-101B-9397-08002B2CF9AE}" pid="3" name="_NewReviewCycle">
    <vt:lpwstr/>
  </property>
  <property fmtid="{D5CDD505-2E9C-101B-9397-08002B2CF9AE}" pid="4" name="MSIP_Label_c8eddb31-ca59-47b4-aceb-732539ed590b_Enabled">
    <vt:lpwstr>true</vt:lpwstr>
  </property>
  <property fmtid="{D5CDD505-2E9C-101B-9397-08002B2CF9AE}" pid="5" name="MSIP_Label_c8eddb31-ca59-47b4-aceb-732539ed590b_SetDate">
    <vt:lpwstr>2022-09-14T16:49:40Z</vt:lpwstr>
  </property>
  <property fmtid="{D5CDD505-2E9C-101B-9397-08002B2CF9AE}" pid="6" name="MSIP_Label_c8eddb31-ca59-47b4-aceb-732539ed590b_Method">
    <vt:lpwstr>Standard</vt:lpwstr>
  </property>
  <property fmtid="{D5CDD505-2E9C-101B-9397-08002B2CF9AE}" pid="7" name="MSIP_Label_c8eddb31-ca59-47b4-aceb-732539ed590b_Name">
    <vt:lpwstr>c8eddb31-ca59-47b4-aceb-732539ed590b</vt:lpwstr>
  </property>
  <property fmtid="{D5CDD505-2E9C-101B-9397-08002B2CF9AE}" pid="8" name="MSIP_Label_c8eddb31-ca59-47b4-aceb-732539ed590b_SiteId">
    <vt:lpwstr>5874b827-1966-41df-a5b7-b79ec04dab64</vt:lpwstr>
  </property>
  <property fmtid="{D5CDD505-2E9C-101B-9397-08002B2CF9AE}" pid="9" name="MSIP_Label_c8eddb31-ca59-47b4-aceb-732539ed590b_ActionId">
    <vt:lpwstr>a5618248-382d-4421-8271-0a122382942d</vt:lpwstr>
  </property>
  <property fmtid="{D5CDD505-2E9C-101B-9397-08002B2CF9AE}" pid="10" name="MSIP_Label_c8eddb31-ca59-47b4-aceb-732539ed590b_ContentBits">
    <vt:lpwstr>0</vt:lpwstr>
  </property>
  <property fmtid="{D5CDD505-2E9C-101B-9397-08002B2CF9AE}" pid="11" name="Order">
    <vt:lpwstr>200.000000000000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